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34"/>
  </p:notesMasterIdLst>
  <p:sldIdLst>
    <p:sldId id="261" r:id="rId3"/>
    <p:sldId id="382" r:id="rId4"/>
    <p:sldId id="443" r:id="rId5"/>
    <p:sldId id="489" r:id="rId6"/>
    <p:sldId id="450" r:id="rId7"/>
    <p:sldId id="455" r:id="rId8"/>
    <p:sldId id="456" r:id="rId9"/>
    <p:sldId id="490" r:id="rId10"/>
    <p:sldId id="458" r:id="rId11"/>
    <p:sldId id="491" r:id="rId12"/>
    <p:sldId id="492" r:id="rId13"/>
    <p:sldId id="493" r:id="rId14"/>
    <p:sldId id="495" r:id="rId15"/>
    <p:sldId id="494" r:id="rId16"/>
    <p:sldId id="497" r:id="rId17"/>
    <p:sldId id="460" r:id="rId18"/>
    <p:sldId id="496" r:id="rId19"/>
    <p:sldId id="498" r:id="rId20"/>
    <p:sldId id="499" r:id="rId21"/>
    <p:sldId id="500" r:id="rId22"/>
    <p:sldId id="502" r:id="rId23"/>
    <p:sldId id="501" r:id="rId24"/>
    <p:sldId id="461" r:id="rId25"/>
    <p:sldId id="504" r:id="rId26"/>
    <p:sldId id="505" r:id="rId27"/>
    <p:sldId id="506" r:id="rId28"/>
    <p:sldId id="507" r:id="rId29"/>
    <p:sldId id="508" r:id="rId30"/>
    <p:sldId id="510" r:id="rId31"/>
    <p:sldId id="503" r:id="rId32"/>
    <p:sldId id="367" r:id="rId3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726">
          <p15:clr>
            <a:srgbClr val="A4A3A4"/>
          </p15:clr>
        </p15:guide>
        <p15:guide id="2" orient="horz" pos="1989">
          <p15:clr>
            <a:srgbClr val="A4A3A4"/>
          </p15:clr>
        </p15:guide>
        <p15:guide id="3" pos="869">
          <p15:clr>
            <a:srgbClr val="A4A3A4"/>
          </p15:clr>
        </p15:guide>
        <p15:guide id="4" pos="624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91" autoAdjust="0"/>
    <p:restoredTop sz="87816" autoAdjust="0"/>
  </p:normalViewPr>
  <p:slideViewPr>
    <p:cSldViewPr snapToGrid="0">
      <p:cViewPr varScale="1">
        <p:scale>
          <a:sx n="116" d="100"/>
          <a:sy n="116" d="100"/>
        </p:scale>
        <p:origin x="1576" y="176"/>
      </p:cViewPr>
      <p:guideLst>
        <p:guide orient="horz" pos="726"/>
        <p:guide orient="horz" pos="1989"/>
        <p:guide pos="869"/>
        <p:guide pos="6241"/>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B7DAC97F-DDBD-4432-91FA-91D0C011E918}" type="datetimeFigureOut">
              <a:rPr lang="zh-CN" altLang="en-US"/>
              <a:t>2021/2/22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509C8FB8-846E-4762-9887-08B1E29DBDB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10</a:t>
            </a:fld>
            <a:endParaRPr lang="zh-CN" altLang="en-US"/>
          </a:p>
        </p:txBody>
      </p:sp>
    </p:spTree>
    <p:extLst>
      <p:ext uri="{BB962C8B-B14F-4D97-AF65-F5344CB8AC3E}">
        <p14:creationId xmlns:p14="http://schemas.microsoft.com/office/powerpoint/2010/main" val="3601215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11</a:t>
            </a:fld>
            <a:endParaRPr lang="zh-CN" altLang="en-US"/>
          </a:p>
        </p:txBody>
      </p:sp>
    </p:spTree>
    <p:extLst>
      <p:ext uri="{BB962C8B-B14F-4D97-AF65-F5344CB8AC3E}">
        <p14:creationId xmlns:p14="http://schemas.microsoft.com/office/powerpoint/2010/main" val="3850744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12</a:t>
            </a:fld>
            <a:endParaRPr lang="zh-CN" altLang="en-US"/>
          </a:p>
        </p:txBody>
      </p:sp>
    </p:spTree>
    <p:extLst>
      <p:ext uri="{BB962C8B-B14F-4D97-AF65-F5344CB8AC3E}">
        <p14:creationId xmlns:p14="http://schemas.microsoft.com/office/powerpoint/2010/main" val="3714590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13</a:t>
            </a:fld>
            <a:endParaRPr lang="zh-CN" altLang="en-US"/>
          </a:p>
        </p:txBody>
      </p:sp>
    </p:spTree>
    <p:extLst>
      <p:ext uri="{BB962C8B-B14F-4D97-AF65-F5344CB8AC3E}">
        <p14:creationId xmlns:p14="http://schemas.microsoft.com/office/powerpoint/2010/main" val="2643126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14</a:t>
            </a:fld>
            <a:endParaRPr lang="zh-CN" altLang="en-US"/>
          </a:p>
        </p:txBody>
      </p:sp>
    </p:spTree>
    <p:extLst>
      <p:ext uri="{BB962C8B-B14F-4D97-AF65-F5344CB8AC3E}">
        <p14:creationId xmlns:p14="http://schemas.microsoft.com/office/powerpoint/2010/main" val="427437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15</a:t>
            </a:fld>
            <a:endParaRPr lang="zh-CN" altLang="en-US"/>
          </a:p>
        </p:txBody>
      </p:sp>
    </p:spTree>
    <p:extLst>
      <p:ext uri="{BB962C8B-B14F-4D97-AF65-F5344CB8AC3E}">
        <p14:creationId xmlns:p14="http://schemas.microsoft.com/office/powerpoint/2010/main" val="289838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17</a:t>
            </a:fld>
            <a:endParaRPr lang="zh-CN" altLang="en-US"/>
          </a:p>
        </p:txBody>
      </p:sp>
    </p:spTree>
    <p:extLst>
      <p:ext uri="{BB962C8B-B14F-4D97-AF65-F5344CB8AC3E}">
        <p14:creationId xmlns:p14="http://schemas.microsoft.com/office/powerpoint/2010/main" val="4224019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18</a:t>
            </a:fld>
            <a:endParaRPr lang="zh-CN" altLang="en-US"/>
          </a:p>
        </p:txBody>
      </p:sp>
    </p:spTree>
    <p:extLst>
      <p:ext uri="{BB962C8B-B14F-4D97-AF65-F5344CB8AC3E}">
        <p14:creationId xmlns:p14="http://schemas.microsoft.com/office/powerpoint/2010/main" val="808876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19</a:t>
            </a:fld>
            <a:endParaRPr lang="zh-CN" altLang="en-US"/>
          </a:p>
        </p:txBody>
      </p:sp>
    </p:spTree>
    <p:extLst>
      <p:ext uri="{BB962C8B-B14F-4D97-AF65-F5344CB8AC3E}">
        <p14:creationId xmlns:p14="http://schemas.microsoft.com/office/powerpoint/2010/main" val="1964757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9C8FB8-846E-4762-9887-08B1E29DBDB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20</a:t>
            </a:fld>
            <a:endParaRPr lang="zh-CN" altLang="en-US"/>
          </a:p>
        </p:txBody>
      </p:sp>
    </p:spTree>
    <p:extLst>
      <p:ext uri="{BB962C8B-B14F-4D97-AF65-F5344CB8AC3E}">
        <p14:creationId xmlns:p14="http://schemas.microsoft.com/office/powerpoint/2010/main" val="173284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21</a:t>
            </a:fld>
            <a:endParaRPr lang="zh-CN" altLang="en-US"/>
          </a:p>
        </p:txBody>
      </p:sp>
    </p:spTree>
    <p:extLst>
      <p:ext uri="{BB962C8B-B14F-4D97-AF65-F5344CB8AC3E}">
        <p14:creationId xmlns:p14="http://schemas.microsoft.com/office/powerpoint/2010/main" val="2381451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9C8FB8-846E-4762-9887-08B1E29DBDB0}" type="slidenum">
              <a:rPr lang="zh-CN" altLang="en-US" smtClean="0"/>
              <a:t>22</a:t>
            </a:fld>
            <a:endParaRPr lang="zh-CN" altLang="en-US"/>
          </a:p>
        </p:txBody>
      </p:sp>
    </p:spTree>
    <p:extLst>
      <p:ext uri="{BB962C8B-B14F-4D97-AF65-F5344CB8AC3E}">
        <p14:creationId xmlns:p14="http://schemas.microsoft.com/office/powerpoint/2010/main" val="1687174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24</a:t>
            </a:fld>
            <a:endParaRPr lang="zh-CN" altLang="en-US"/>
          </a:p>
        </p:txBody>
      </p:sp>
    </p:spTree>
    <p:extLst>
      <p:ext uri="{BB962C8B-B14F-4D97-AF65-F5344CB8AC3E}">
        <p14:creationId xmlns:p14="http://schemas.microsoft.com/office/powerpoint/2010/main" val="3380246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25</a:t>
            </a:fld>
            <a:endParaRPr lang="zh-CN" altLang="en-US"/>
          </a:p>
        </p:txBody>
      </p:sp>
    </p:spTree>
    <p:extLst>
      <p:ext uri="{BB962C8B-B14F-4D97-AF65-F5344CB8AC3E}">
        <p14:creationId xmlns:p14="http://schemas.microsoft.com/office/powerpoint/2010/main" val="4228620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26</a:t>
            </a:fld>
            <a:endParaRPr lang="zh-CN" altLang="en-US"/>
          </a:p>
        </p:txBody>
      </p:sp>
    </p:spTree>
    <p:extLst>
      <p:ext uri="{BB962C8B-B14F-4D97-AF65-F5344CB8AC3E}">
        <p14:creationId xmlns:p14="http://schemas.microsoft.com/office/powerpoint/2010/main" val="126606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27</a:t>
            </a:fld>
            <a:endParaRPr lang="zh-CN" altLang="en-US"/>
          </a:p>
        </p:txBody>
      </p:sp>
    </p:spTree>
    <p:extLst>
      <p:ext uri="{BB962C8B-B14F-4D97-AF65-F5344CB8AC3E}">
        <p14:creationId xmlns:p14="http://schemas.microsoft.com/office/powerpoint/2010/main" val="857987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28</a:t>
            </a:fld>
            <a:endParaRPr lang="zh-CN" altLang="en-US"/>
          </a:p>
        </p:txBody>
      </p:sp>
    </p:spTree>
    <p:extLst>
      <p:ext uri="{BB962C8B-B14F-4D97-AF65-F5344CB8AC3E}">
        <p14:creationId xmlns:p14="http://schemas.microsoft.com/office/powerpoint/2010/main" val="1259735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29</a:t>
            </a:fld>
            <a:endParaRPr lang="zh-CN" altLang="en-US"/>
          </a:p>
        </p:txBody>
      </p:sp>
    </p:spTree>
    <p:extLst>
      <p:ext uri="{BB962C8B-B14F-4D97-AF65-F5344CB8AC3E}">
        <p14:creationId xmlns:p14="http://schemas.microsoft.com/office/powerpoint/2010/main" val="275456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30</a:t>
            </a:fld>
            <a:endParaRPr lang="zh-CN" altLang="en-US"/>
          </a:p>
        </p:txBody>
      </p:sp>
    </p:spTree>
    <p:extLst>
      <p:ext uri="{BB962C8B-B14F-4D97-AF65-F5344CB8AC3E}">
        <p14:creationId xmlns:p14="http://schemas.microsoft.com/office/powerpoint/2010/main" val="628625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4</a:t>
            </a:fld>
            <a:endParaRPr lang="zh-CN" altLang="en-US"/>
          </a:p>
        </p:txBody>
      </p:sp>
    </p:spTree>
    <p:extLst>
      <p:ext uri="{BB962C8B-B14F-4D97-AF65-F5344CB8AC3E}">
        <p14:creationId xmlns:p14="http://schemas.microsoft.com/office/powerpoint/2010/main" val="1900561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9C8FB8-846E-4762-9887-08B1E29DBDB0}" type="slidenum">
              <a:rPr lang="zh-CN" altLang="en-US" smtClean="0"/>
              <a:t>8</a:t>
            </a:fld>
            <a:endParaRPr lang="zh-CN" altLang="en-US"/>
          </a:p>
        </p:txBody>
      </p:sp>
    </p:spTree>
    <p:extLst>
      <p:ext uri="{BB962C8B-B14F-4D97-AF65-F5344CB8AC3E}">
        <p14:creationId xmlns:p14="http://schemas.microsoft.com/office/powerpoint/2010/main" val="34778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251450" y="1035050"/>
            <a:ext cx="1689100" cy="15097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2"/>
          </a:solidFill>
          <a:ln>
            <a:noFill/>
          </a:ln>
        </p:spPr>
        <p:txBody>
          <a:bodyPr/>
          <a:lstStyle/>
          <a:p>
            <a:pPr fontAlgn="auto">
              <a:spcBef>
                <a:spcPts val="0"/>
              </a:spcBef>
              <a:spcAft>
                <a:spcPts val="0"/>
              </a:spcAft>
              <a:defRPr/>
            </a:pPr>
            <a:endParaRPr lang="zh-CN" altLang="en-US">
              <a:latin typeface="+mn-lt"/>
              <a:ea typeface="+mn-ea"/>
            </a:endParaRPr>
          </a:p>
        </p:txBody>
      </p:sp>
      <p:sp>
        <p:nvSpPr>
          <p:cNvPr id="2" name="标题 1"/>
          <p:cNvSpPr>
            <a:spLocks noGrp="1"/>
          </p:cNvSpPr>
          <p:nvPr>
            <p:ph type="ctrTitle"/>
          </p:nvPr>
        </p:nvSpPr>
        <p:spPr>
          <a:xfrm>
            <a:off x="1524000" y="2544006"/>
            <a:ext cx="9144000" cy="813556"/>
          </a:xfrm>
        </p:spPr>
        <p:txBody>
          <a:bodyPr anchor="b">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pPr>
              <a:defRPr/>
            </a:pPr>
            <a:fld id="{DC7A9820-21D4-44EC-88B5-B12CCA404E86}" type="datetimeFigureOut">
              <a:rPr lang="zh-CN" altLang="en-US"/>
              <a:t>2021/2/22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EC89E0D-213D-4491-8C2B-AB8AD60BF3F2}" type="slidenum">
              <a:rPr lang="zh-CN" altLang="en-US"/>
              <a:t>‹#›</a:t>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t>‹#›</a:t>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第     页</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使用说明">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pPr>
            <a:endParaRPr lang="zh-CN" altLang="en-US" sz="1800">
              <a:solidFill>
                <a:schemeClr val="tx1"/>
              </a:solidFill>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rPr>
              <a:t>MORESHI POWERPOINT</a:t>
            </a: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日期占位符 2"/>
          <p:cNvSpPr>
            <a:spLocks noGrp="1"/>
          </p:cNvSpPr>
          <p:nvPr>
            <p:ph type="dt" sz="half" idx="10"/>
          </p:nvPr>
        </p:nvSpPr>
        <p:spPr/>
        <p:txBody>
          <a:bodyPr/>
          <a:lstStyle>
            <a:lvl1pPr>
              <a:defRPr/>
            </a:lvl1pPr>
          </a:lstStyle>
          <a:p>
            <a:fld id="{796BF63C-51F9-41A7-B835-5C127B811F06}" type="datetimeFigureOut">
              <a:rPr lang="zh-CN" altLang="en-US"/>
              <a:t>2021/2/22</a:t>
            </a:fld>
            <a:endParaRPr lang="zh-CN" altLang="en-US"/>
          </a:p>
        </p:txBody>
      </p:sp>
      <p:sp>
        <p:nvSpPr>
          <p:cNvPr id="6" name="页脚占位符 3"/>
          <p:cNvSpPr>
            <a:spLocks noGrp="1"/>
          </p:cNvSpPr>
          <p:nvPr>
            <p:ph type="ftr" sz="quarter" idx="11"/>
          </p:nvPr>
        </p:nvSpPr>
        <p:spPr/>
        <p:txBody>
          <a:bodyPr/>
          <a:lstStyle>
            <a:lvl1pPr>
              <a:defRPr/>
            </a:lvl1pPr>
          </a:lstStyle>
          <a:p>
            <a:endParaRPr lang="zh-CN" altLang="en-US"/>
          </a:p>
        </p:txBody>
      </p:sp>
      <p:sp>
        <p:nvSpPr>
          <p:cNvPr id="7"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r>
              <a:rPr lang="en-US" altLang="zh-CN"/>
              <a:t>P</a:t>
            </a:r>
            <a:fld id="{A74AA12F-CC77-4A44-80F4-8E0AE8590DDB}" type="slidenum">
              <a:rPr lang="zh-CN" altLang="en-US"/>
              <a:t>‹#›</a:t>
            </a:fld>
            <a:endParaRPr lang="zh-CN" altLang="en-US"/>
          </a:p>
        </p:txBody>
      </p:sp>
    </p:spTree>
  </p:cSld>
  <p:clrMapOvr>
    <a:masterClrMapping/>
  </p:clrMapOvr>
  <p:transition spd="slow" advClick="0" advTm="3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2021/2/22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研究概述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1196182"/>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研究概述</a:t>
            </a: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研究方法</a:t>
            </a: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研究过程</a:t>
            </a: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研究成果</a:t>
            </a: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结论建议</a:t>
            </a: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日期占位符 2"/>
          <p:cNvSpPr>
            <a:spLocks noGrp="1"/>
          </p:cNvSpPr>
          <p:nvPr>
            <p:ph type="dt" sz="half" idx="10"/>
          </p:nvPr>
        </p:nvSpPr>
        <p:spPr/>
        <p:txBody>
          <a:bodyPr/>
          <a:lstStyle>
            <a:lvl1pPr>
              <a:defRPr/>
            </a:lvl1pPr>
          </a:lstStyle>
          <a:p>
            <a:pPr>
              <a:defRPr/>
            </a:pPr>
            <a:fld id="{7AAF49AD-E3D2-42C1-A151-504C3FAD9755}" type="datetimeFigureOut">
              <a:rPr lang="zh-CN" altLang="en-US"/>
              <a:t>2021/2/22</a:t>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F236D5DC-F53F-4AE8-8C66-4269C5F9BD4F}" type="slidenum">
              <a:rPr lang="zh-CN" altLang="en-US"/>
              <a:t>‹#›</a:t>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研究方法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1988345"/>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研究概述</a:t>
            </a: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研究方法</a:t>
            </a: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研究过程</a:t>
            </a: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研究成果</a:t>
            </a: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结论建议</a:t>
            </a: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日期占位符 2"/>
          <p:cNvSpPr>
            <a:spLocks noGrp="1"/>
          </p:cNvSpPr>
          <p:nvPr>
            <p:ph type="dt" sz="half" idx="10"/>
          </p:nvPr>
        </p:nvSpPr>
        <p:spPr/>
        <p:txBody>
          <a:bodyPr/>
          <a:lstStyle>
            <a:lvl1pPr>
              <a:defRPr/>
            </a:lvl1pPr>
          </a:lstStyle>
          <a:p>
            <a:pPr>
              <a:defRPr/>
            </a:pPr>
            <a:fld id="{459ACDBB-6BA3-49B9-897B-F9D7C37421EA}" type="datetimeFigureOut">
              <a:rPr lang="zh-CN" altLang="en-US"/>
              <a:t>2021/2/22</a:t>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61CEA7D0-566D-4F1A-9DF5-00C51977F316}" type="slidenum">
              <a:rPr lang="zh-CN" altLang="en-US"/>
              <a:t>‹#›</a:t>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研究过程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2770982"/>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研究概述</a:t>
            </a: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研究方法</a:t>
            </a: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研究过程</a:t>
            </a: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研究成果</a:t>
            </a: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结论建议</a:t>
            </a: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日期占位符 2"/>
          <p:cNvSpPr>
            <a:spLocks noGrp="1"/>
          </p:cNvSpPr>
          <p:nvPr>
            <p:ph type="dt" sz="half" idx="10"/>
          </p:nvPr>
        </p:nvSpPr>
        <p:spPr/>
        <p:txBody>
          <a:bodyPr/>
          <a:lstStyle>
            <a:lvl1pPr>
              <a:defRPr/>
            </a:lvl1pPr>
          </a:lstStyle>
          <a:p>
            <a:pPr>
              <a:defRPr/>
            </a:pPr>
            <a:fld id="{5AEC87B4-D6CB-4950-ABA2-61A540F74860}" type="datetimeFigureOut">
              <a:rPr lang="zh-CN" altLang="en-US"/>
              <a:t>2021/2/22</a:t>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BB84904B-C40B-4226-87F2-EDEC50268C44}" type="slidenum">
              <a:rPr lang="zh-CN" altLang="en-US"/>
              <a:t>‹#›</a:t>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研究成果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3559970"/>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研究概述</a:t>
            </a: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研究方法</a:t>
            </a: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研究过程</a:t>
            </a: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研究成果</a:t>
            </a: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结论建议</a:t>
            </a: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日期占位符 2"/>
          <p:cNvSpPr>
            <a:spLocks noGrp="1"/>
          </p:cNvSpPr>
          <p:nvPr>
            <p:ph type="dt" sz="half" idx="10"/>
          </p:nvPr>
        </p:nvSpPr>
        <p:spPr/>
        <p:txBody>
          <a:bodyPr/>
          <a:lstStyle>
            <a:lvl1pPr>
              <a:defRPr/>
            </a:lvl1pPr>
          </a:lstStyle>
          <a:p>
            <a:pPr>
              <a:defRPr/>
            </a:pPr>
            <a:fld id="{E76CF3E6-9679-4002-80AE-F092F2797CBF}" type="datetimeFigureOut">
              <a:rPr lang="zh-CN" altLang="en-US"/>
              <a:t>2021/2/22</a:t>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89575C3D-097C-4334-AB27-3C4B93DE8544}" type="slidenum">
              <a:rPr lang="zh-CN" altLang="en-US"/>
              <a:t>‹#›</a:t>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50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结论建议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4353720"/>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研究概述</a:t>
            </a: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研究方法</a:t>
            </a: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研究过程</a:t>
            </a: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研究成果</a:t>
            </a: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结论建议</a:t>
            </a: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日期占位符 2"/>
          <p:cNvSpPr>
            <a:spLocks noGrp="1"/>
          </p:cNvSpPr>
          <p:nvPr>
            <p:ph type="dt" sz="half" idx="10"/>
          </p:nvPr>
        </p:nvSpPr>
        <p:spPr/>
        <p:txBody>
          <a:bodyPr/>
          <a:lstStyle>
            <a:lvl1pPr>
              <a:defRPr/>
            </a:lvl1pPr>
          </a:lstStyle>
          <a:p>
            <a:pPr>
              <a:defRPr/>
            </a:pPr>
            <a:fld id="{B2FC5620-B53C-4250-9CE2-1DBD0E6F48EB}" type="datetimeFigureOut">
              <a:rPr lang="zh-CN" altLang="en-US"/>
              <a:t>2021/2/22</a:t>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D2DA9C13-9D11-4214-8A2A-3A389BBE2A9B}" type="slidenum">
              <a:rPr lang="zh-CN" altLang="en-US"/>
              <a:t>‹#›</a:t>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内容版式_右下角通用LOGO">
    <p:spTree>
      <p:nvGrpSpPr>
        <p:cNvPr id="1" name=""/>
        <p:cNvGrpSpPr/>
        <p:nvPr/>
      </p:nvGrpSpPr>
      <p:grpSpPr>
        <a:xfrm>
          <a:off x="0" y="0"/>
          <a:ext cx="0" cy="0"/>
          <a:chOff x="0" y="0"/>
          <a:chExt cx="0" cy="0"/>
        </a:xfrm>
      </p:grpSpPr>
      <p:sp>
        <p:nvSpPr>
          <p:cNvPr id="3" name="矩形 15"/>
          <p:cNvSpPr/>
          <p:nvPr userDrawn="1"/>
        </p:nvSpPr>
        <p:spPr>
          <a:xfrm>
            <a:off x="10987088" y="4545013"/>
            <a:ext cx="774700" cy="246062"/>
          </a:xfrm>
          <a:prstGeom prst="rect">
            <a:avLst/>
          </a:prstGeom>
        </p:spPr>
        <p:txBody>
          <a:bodyPr>
            <a:spAutoFit/>
          </a:bodyPr>
          <a:lstStyle/>
          <a:p>
            <a:pPr fontAlgn="auto">
              <a:spcBef>
                <a:spcPts val="0"/>
              </a:spcBef>
              <a:spcAft>
                <a:spcPts val="0"/>
              </a:spcAft>
              <a:defRPr/>
            </a:pPr>
            <a:r>
              <a:rPr lang="en-US" altLang="zh-CN" sz="100" kern="0" dirty="0">
                <a:solidFill>
                  <a:prstClr val="white"/>
                </a:solidFill>
                <a:latin typeface="+mn-lt"/>
                <a:ea typeface="+mn-ea"/>
              </a:rPr>
              <a:t>PPT</a:t>
            </a:r>
            <a:r>
              <a:rPr lang="zh-CN" altLang="en-US" sz="100" kern="0" dirty="0">
                <a:solidFill>
                  <a:prstClr val="white"/>
                </a:solidFill>
                <a:latin typeface="+mn-lt"/>
                <a:ea typeface="+mn-ea"/>
              </a:rPr>
              <a:t>模板下载：</a:t>
            </a:r>
            <a:r>
              <a:rPr lang="en-US" altLang="zh-CN" sz="100" kern="0" dirty="0">
                <a:solidFill>
                  <a:prstClr val="white"/>
                </a:solidFill>
                <a:latin typeface="+mn-lt"/>
                <a:ea typeface="+mn-ea"/>
              </a:rPr>
              <a:t>www.1ppt.com/moban/     </a:t>
            </a:r>
            <a:r>
              <a:rPr lang="zh-CN" altLang="en-US" sz="100" kern="0" dirty="0">
                <a:solidFill>
                  <a:prstClr val="white"/>
                </a:solidFill>
                <a:latin typeface="+mn-lt"/>
                <a:ea typeface="+mn-ea"/>
              </a:rPr>
              <a:t>行业</a:t>
            </a:r>
            <a:r>
              <a:rPr lang="en-US" altLang="zh-CN" sz="100" kern="0" dirty="0">
                <a:solidFill>
                  <a:prstClr val="white"/>
                </a:solidFill>
                <a:latin typeface="+mn-lt"/>
                <a:ea typeface="+mn-ea"/>
              </a:rPr>
              <a:t>PPT</a:t>
            </a:r>
            <a:r>
              <a:rPr lang="zh-CN" altLang="en-US" sz="100" kern="0" dirty="0">
                <a:solidFill>
                  <a:prstClr val="white"/>
                </a:solidFill>
                <a:latin typeface="+mn-lt"/>
                <a:ea typeface="+mn-ea"/>
              </a:rPr>
              <a:t>模板：</a:t>
            </a:r>
            <a:r>
              <a:rPr lang="en-US" altLang="zh-CN" sz="100" kern="0" dirty="0">
                <a:solidFill>
                  <a:prstClr val="white"/>
                </a:solidFill>
                <a:latin typeface="+mn-lt"/>
                <a:ea typeface="+mn-ea"/>
              </a:rPr>
              <a:t>www.1ppt.com/hangye/ </a:t>
            </a:r>
          </a:p>
          <a:p>
            <a:pPr fontAlgn="auto">
              <a:spcBef>
                <a:spcPts val="0"/>
              </a:spcBef>
              <a:spcAft>
                <a:spcPts val="0"/>
              </a:spcAft>
              <a:defRPr/>
            </a:pPr>
            <a:r>
              <a:rPr lang="zh-CN" altLang="en-US" sz="100" kern="0" dirty="0">
                <a:solidFill>
                  <a:prstClr val="white"/>
                </a:solidFill>
                <a:latin typeface="+mn-lt"/>
                <a:ea typeface="+mn-ea"/>
              </a:rPr>
              <a:t>节日</a:t>
            </a:r>
            <a:r>
              <a:rPr lang="en-US" altLang="zh-CN" sz="100" kern="0" dirty="0">
                <a:solidFill>
                  <a:prstClr val="white"/>
                </a:solidFill>
                <a:latin typeface="+mn-lt"/>
                <a:ea typeface="+mn-ea"/>
              </a:rPr>
              <a:t>PPT</a:t>
            </a:r>
            <a:r>
              <a:rPr lang="zh-CN" altLang="en-US" sz="100" kern="0" dirty="0">
                <a:solidFill>
                  <a:prstClr val="white"/>
                </a:solidFill>
                <a:latin typeface="+mn-lt"/>
                <a:ea typeface="+mn-ea"/>
              </a:rPr>
              <a:t>模板：</a:t>
            </a:r>
            <a:r>
              <a:rPr lang="en-US" altLang="zh-CN" sz="100" kern="0" dirty="0">
                <a:solidFill>
                  <a:prstClr val="white"/>
                </a:solidFill>
                <a:latin typeface="+mn-lt"/>
                <a:ea typeface="+mn-ea"/>
              </a:rPr>
              <a:t>www.1ppt.com/jieri/           PPT</a:t>
            </a:r>
            <a:r>
              <a:rPr lang="zh-CN" altLang="en-US" sz="100" kern="0" dirty="0">
                <a:solidFill>
                  <a:prstClr val="white"/>
                </a:solidFill>
                <a:latin typeface="+mn-lt"/>
                <a:ea typeface="+mn-ea"/>
              </a:rPr>
              <a:t>素材下载：</a:t>
            </a:r>
            <a:r>
              <a:rPr lang="en-US" altLang="zh-CN" sz="100" kern="0" dirty="0">
                <a:solidFill>
                  <a:prstClr val="white"/>
                </a:solidFill>
                <a:latin typeface="+mn-lt"/>
                <a:ea typeface="+mn-ea"/>
              </a:rPr>
              <a:t>www.1ppt.com/sucai/</a:t>
            </a:r>
          </a:p>
          <a:p>
            <a:pPr fontAlgn="auto">
              <a:spcBef>
                <a:spcPts val="0"/>
              </a:spcBef>
              <a:spcAft>
                <a:spcPts val="0"/>
              </a:spcAft>
              <a:defRPr/>
            </a:pPr>
            <a:r>
              <a:rPr lang="en-US" altLang="zh-CN" sz="100" kern="0" dirty="0">
                <a:solidFill>
                  <a:prstClr val="white"/>
                </a:solidFill>
                <a:latin typeface="+mn-lt"/>
                <a:ea typeface="+mn-ea"/>
              </a:rPr>
              <a:t>PPT</a:t>
            </a:r>
            <a:r>
              <a:rPr lang="zh-CN" altLang="en-US" sz="100" kern="0" dirty="0">
                <a:solidFill>
                  <a:prstClr val="white"/>
                </a:solidFill>
                <a:latin typeface="+mn-lt"/>
                <a:ea typeface="+mn-ea"/>
              </a:rPr>
              <a:t>背景图片：</a:t>
            </a:r>
            <a:r>
              <a:rPr lang="en-US" altLang="zh-CN" sz="100" kern="0" dirty="0">
                <a:solidFill>
                  <a:prstClr val="white"/>
                </a:solidFill>
                <a:latin typeface="+mn-lt"/>
                <a:ea typeface="+mn-ea"/>
              </a:rPr>
              <a:t>www.1ppt.com/beijing/      PPT</a:t>
            </a:r>
            <a:r>
              <a:rPr lang="zh-CN" altLang="en-US" sz="100" kern="0" dirty="0">
                <a:solidFill>
                  <a:prstClr val="white"/>
                </a:solidFill>
                <a:latin typeface="+mn-lt"/>
                <a:ea typeface="+mn-ea"/>
              </a:rPr>
              <a:t>图表下载：</a:t>
            </a:r>
            <a:r>
              <a:rPr lang="en-US" altLang="zh-CN" sz="100" kern="0" dirty="0">
                <a:solidFill>
                  <a:prstClr val="white"/>
                </a:solidFill>
                <a:latin typeface="+mn-lt"/>
                <a:ea typeface="+mn-ea"/>
              </a:rPr>
              <a:t>www.1ppt.com/tubiao/      </a:t>
            </a:r>
          </a:p>
          <a:p>
            <a:pPr fontAlgn="auto">
              <a:spcBef>
                <a:spcPts val="0"/>
              </a:spcBef>
              <a:spcAft>
                <a:spcPts val="0"/>
              </a:spcAft>
              <a:defRPr/>
            </a:pPr>
            <a:r>
              <a:rPr lang="zh-CN" altLang="en-US" sz="100" kern="0" dirty="0">
                <a:solidFill>
                  <a:prstClr val="white"/>
                </a:solidFill>
                <a:latin typeface="+mn-lt"/>
                <a:ea typeface="+mn-ea"/>
              </a:rPr>
              <a:t>优秀</a:t>
            </a:r>
            <a:r>
              <a:rPr lang="en-US" altLang="zh-CN" sz="100" kern="0" dirty="0">
                <a:solidFill>
                  <a:prstClr val="white"/>
                </a:solidFill>
                <a:latin typeface="+mn-lt"/>
                <a:ea typeface="+mn-ea"/>
              </a:rPr>
              <a:t>PPT</a:t>
            </a:r>
            <a:r>
              <a:rPr lang="zh-CN" altLang="en-US" sz="100" kern="0" dirty="0">
                <a:solidFill>
                  <a:prstClr val="white"/>
                </a:solidFill>
                <a:latin typeface="+mn-lt"/>
                <a:ea typeface="+mn-ea"/>
              </a:rPr>
              <a:t>下载：</a:t>
            </a:r>
            <a:r>
              <a:rPr lang="en-US" altLang="zh-CN" sz="100" kern="0" dirty="0">
                <a:solidFill>
                  <a:prstClr val="white"/>
                </a:solidFill>
                <a:latin typeface="+mn-lt"/>
                <a:ea typeface="+mn-ea"/>
              </a:rPr>
              <a:t>www.1ppt.com/xiazai/        PPT</a:t>
            </a:r>
            <a:r>
              <a:rPr lang="zh-CN" altLang="en-US" sz="100" kern="0" dirty="0">
                <a:solidFill>
                  <a:prstClr val="white"/>
                </a:solidFill>
                <a:latin typeface="+mn-lt"/>
                <a:ea typeface="+mn-ea"/>
              </a:rPr>
              <a:t>教程： </a:t>
            </a:r>
            <a:r>
              <a:rPr lang="en-US" altLang="zh-CN" sz="100" kern="0" dirty="0">
                <a:solidFill>
                  <a:prstClr val="white"/>
                </a:solidFill>
                <a:latin typeface="+mn-lt"/>
                <a:ea typeface="+mn-ea"/>
              </a:rPr>
              <a:t>www.1ppt.com/powerpoint/      </a:t>
            </a:r>
          </a:p>
          <a:p>
            <a:pPr fontAlgn="auto">
              <a:spcBef>
                <a:spcPts val="0"/>
              </a:spcBef>
              <a:spcAft>
                <a:spcPts val="0"/>
              </a:spcAft>
              <a:defRPr/>
            </a:pPr>
            <a:r>
              <a:rPr lang="en-US" altLang="zh-CN" sz="100" kern="0" dirty="0">
                <a:solidFill>
                  <a:prstClr val="white"/>
                </a:solidFill>
                <a:latin typeface="+mn-lt"/>
                <a:ea typeface="+mn-ea"/>
              </a:rPr>
              <a:t>Word</a:t>
            </a:r>
            <a:r>
              <a:rPr lang="zh-CN" altLang="en-US" sz="100" kern="0" dirty="0">
                <a:solidFill>
                  <a:prstClr val="white"/>
                </a:solidFill>
                <a:latin typeface="+mn-lt"/>
                <a:ea typeface="+mn-ea"/>
              </a:rPr>
              <a:t>教程： </a:t>
            </a:r>
            <a:r>
              <a:rPr lang="en-US" altLang="zh-CN" sz="100" kern="0" dirty="0">
                <a:solidFill>
                  <a:prstClr val="white"/>
                </a:solidFill>
                <a:latin typeface="+mn-lt"/>
                <a:ea typeface="+mn-ea"/>
              </a:rPr>
              <a:t>www.1ppt.com/word/              Excel</a:t>
            </a:r>
            <a:r>
              <a:rPr lang="zh-CN" altLang="en-US" sz="100" kern="0" dirty="0">
                <a:solidFill>
                  <a:prstClr val="white"/>
                </a:solidFill>
                <a:latin typeface="+mn-lt"/>
                <a:ea typeface="+mn-ea"/>
              </a:rPr>
              <a:t>教程：</a:t>
            </a:r>
            <a:r>
              <a:rPr lang="en-US" altLang="zh-CN" sz="100" kern="0" dirty="0">
                <a:solidFill>
                  <a:prstClr val="white"/>
                </a:solidFill>
                <a:latin typeface="+mn-lt"/>
                <a:ea typeface="+mn-ea"/>
              </a:rPr>
              <a:t>www.1ppt.com/excel/  </a:t>
            </a:r>
          </a:p>
          <a:p>
            <a:pPr fontAlgn="auto">
              <a:spcBef>
                <a:spcPts val="0"/>
              </a:spcBef>
              <a:spcAft>
                <a:spcPts val="0"/>
              </a:spcAft>
              <a:defRPr/>
            </a:pPr>
            <a:r>
              <a:rPr lang="zh-CN" altLang="en-US" sz="100" kern="0" dirty="0">
                <a:solidFill>
                  <a:prstClr val="white"/>
                </a:solidFill>
                <a:latin typeface="+mn-lt"/>
                <a:ea typeface="+mn-ea"/>
              </a:rPr>
              <a:t>资料下载：</a:t>
            </a:r>
            <a:r>
              <a:rPr lang="en-US" altLang="zh-CN" sz="100" kern="0" dirty="0">
                <a:solidFill>
                  <a:prstClr val="white"/>
                </a:solidFill>
                <a:latin typeface="+mn-lt"/>
                <a:ea typeface="+mn-ea"/>
              </a:rPr>
              <a:t>www.1ppt.com/ziliao/                PPT</a:t>
            </a:r>
            <a:r>
              <a:rPr lang="zh-CN" altLang="en-US" sz="100" kern="0" dirty="0">
                <a:solidFill>
                  <a:prstClr val="white"/>
                </a:solidFill>
                <a:latin typeface="+mn-lt"/>
                <a:ea typeface="+mn-ea"/>
              </a:rPr>
              <a:t>课件下载：</a:t>
            </a:r>
            <a:r>
              <a:rPr lang="en-US" altLang="zh-CN" sz="100" kern="0" dirty="0">
                <a:solidFill>
                  <a:prstClr val="white"/>
                </a:solidFill>
                <a:latin typeface="+mn-lt"/>
                <a:ea typeface="+mn-ea"/>
              </a:rPr>
              <a:t>www.1ppt.com/kejian/ </a:t>
            </a:r>
          </a:p>
          <a:p>
            <a:pPr fontAlgn="auto">
              <a:spcBef>
                <a:spcPts val="0"/>
              </a:spcBef>
              <a:spcAft>
                <a:spcPts val="0"/>
              </a:spcAft>
              <a:defRPr/>
            </a:pPr>
            <a:r>
              <a:rPr lang="zh-CN" altLang="en-US" sz="100" kern="0" dirty="0">
                <a:solidFill>
                  <a:prstClr val="white"/>
                </a:solidFill>
                <a:latin typeface="+mn-lt"/>
                <a:ea typeface="+mn-ea"/>
              </a:rPr>
              <a:t>范文下载：</a:t>
            </a:r>
            <a:r>
              <a:rPr lang="en-US" altLang="zh-CN" sz="100" kern="0" dirty="0">
                <a:solidFill>
                  <a:prstClr val="white"/>
                </a:solidFill>
                <a:latin typeface="+mn-lt"/>
                <a:ea typeface="+mn-ea"/>
              </a:rPr>
              <a:t>www.1ppt.com/fanwen/             </a:t>
            </a:r>
            <a:r>
              <a:rPr lang="zh-CN" altLang="en-US" sz="100" kern="0" dirty="0">
                <a:solidFill>
                  <a:prstClr val="white"/>
                </a:solidFill>
                <a:latin typeface="+mn-lt"/>
                <a:ea typeface="+mn-ea"/>
              </a:rPr>
              <a:t>试卷下载：</a:t>
            </a:r>
            <a:r>
              <a:rPr lang="en-US" altLang="zh-CN" sz="100" kern="0" dirty="0">
                <a:solidFill>
                  <a:prstClr val="white"/>
                </a:solidFill>
                <a:latin typeface="+mn-lt"/>
                <a:ea typeface="+mn-ea"/>
              </a:rPr>
              <a:t>www.1ppt.com/shiti/  </a:t>
            </a:r>
          </a:p>
          <a:p>
            <a:pPr fontAlgn="auto">
              <a:spcBef>
                <a:spcPts val="0"/>
              </a:spcBef>
              <a:spcAft>
                <a:spcPts val="0"/>
              </a:spcAft>
              <a:defRPr/>
            </a:pPr>
            <a:r>
              <a:rPr lang="zh-CN" altLang="en-US" sz="100" kern="0" dirty="0">
                <a:solidFill>
                  <a:prstClr val="white"/>
                </a:solidFill>
                <a:latin typeface="+mn-lt"/>
                <a:ea typeface="+mn-ea"/>
              </a:rPr>
              <a:t>教案下载：</a:t>
            </a:r>
            <a:r>
              <a:rPr lang="en-US" altLang="zh-CN" sz="100" kern="0" dirty="0">
                <a:solidFill>
                  <a:prstClr val="white"/>
                </a:solidFill>
                <a:latin typeface="+mn-lt"/>
                <a:ea typeface="+mn-ea"/>
              </a:rPr>
              <a:t>www.1ppt.com/jiaoan/        </a:t>
            </a:r>
          </a:p>
          <a:p>
            <a:pPr fontAlgn="auto">
              <a:spcBef>
                <a:spcPts val="0"/>
              </a:spcBef>
              <a:spcAft>
                <a:spcPts val="0"/>
              </a:spcAft>
              <a:defRPr/>
            </a:pPr>
            <a:r>
              <a:rPr lang="zh-CN" altLang="en-US" sz="100" kern="0" dirty="0">
                <a:solidFill>
                  <a:prstClr val="white"/>
                </a:solidFill>
                <a:latin typeface="+mn-lt"/>
                <a:ea typeface="+mn-ea"/>
              </a:rPr>
              <a:t>字体下载：</a:t>
            </a:r>
            <a:r>
              <a:rPr lang="en-US" altLang="zh-CN" sz="100" kern="0" dirty="0">
                <a:solidFill>
                  <a:prstClr val="white"/>
                </a:solidFill>
                <a:latin typeface="+mn-lt"/>
                <a:ea typeface="+mn-ea"/>
              </a:rPr>
              <a:t>www.1ppt.com/ziti/</a:t>
            </a:r>
          </a:p>
          <a:p>
            <a:pPr fontAlgn="auto">
              <a:spcBef>
                <a:spcPts val="0"/>
              </a:spcBef>
              <a:spcAft>
                <a:spcPts val="0"/>
              </a:spcAft>
              <a:defRPr/>
            </a:pPr>
            <a:r>
              <a:rPr lang="en-US" altLang="zh-CN" sz="100" kern="0" dirty="0">
                <a:solidFill>
                  <a:prstClr val="white"/>
                </a:solidFill>
                <a:latin typeface="+mn-lt"/>
                <a:ea typeface="+mn-ea"/>
              </a:rPr>
              <a:t> </a:t>
            </a:r>
            <a:endParaRPr lang="zh-CN" altLang="en-US" sz="100" kern="0" dirty="0">
              <a:solidFill>
                <a:prstClr val="white"/>
              </a:solidFill>
              <a:latin typeface="+mn-lt"/>
              <a:ea typeface="+mn-ea"/>
            </a:endParaRPr>
          </a:p>
        </p:txBody>
      </p:sp>
      <p:sp>
        <p:nvSpPr>
          <p:cNvPr id="4"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5"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6"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 name="组合 9"/>
          <p:cNvGrpSpPr/>
          <p:nvPr userDrawn="1"/>
        </p:nvGrpSpPr>
        <p:grpSpPr bwMode="auto">
          <a:xfrm>
            <a:off x="11045825" y="5565775"/>
            <a:ext cx="715963" cy="846138"/>
            <a:chOff x="8367154" y="5203814"/>
            <a:chExt cx="1890395" cy="2232329"/>
          </a:xfrm>
        </p:grpSpPr>
        <p:sp>
          <p:nvSpPr>
            <p:cNvPr id="8" name="Freeform 145"/>
            <p:cNvSpPr/>
            <p:nvPr/>
          </p:nvSpPr>
          <p:spPr bwMode="auto">
            <a:xfrm>
              <a:off x="8367154" y="5203814"/>
              <a:ext cx="1890395" cy="2232329"/>
            </a:xfrm>
            <a:custGeom>
              <a:avLst/>
              <a:gdLst>
                <a:gd name="T0" fmla="*/ 758 w 777"/>
                <a:gd name="T1" fmla="*/ 204 h 918"/>
                <a:gd name="T2" fmla="*/ 389 w 777"/>
                <a:gd name="T3" fmla="*/ 0 h 918"/>
                <a:gd name="T4" fmla="*/ 19 w 777"/>
                <a:gd name="T5" fmla="*/ 204 h 918"/>
                <a:gd name="T6" fmla="*/ 271 w 777"/>
                <a:gd name="T7" fmla="*/ 833 h 918"/>
                <a:gd name="T8" fmla="*/ 389 w 777"/>
                <a:gd name="T9" fmla="*/ 918 h 918"/>
                <a:gd name="T10" fmla="*/ 506 w 777"/>
                <a:gd name="T11" fmla="*/ 832 h 918"/>
                <a:gd name="T12" fmla="*/ 758 w 777"/>
                <a:gd name="T13" fmla="*/ 204 h 918"/>
              </a:gdLst>
              <a:ahLst/>
              <a:cxnLst>
                <a:cxn ang="0">
                  <a:pos x="T0" y="T1"/>
                </a:cxn>
                <a:cxn ang="0">
                  <a:pos x="T2" y="T3"/>
                </a:cxn>
                <a:cxn ang="0">
                  <a:pos x="T4" y="T5"/>
                </a:cxn>
                <a:cxn ang="0">
                  <a:pos x="T6" y="T7"/>
                </a:cxn>
                <a:cxn ang="0">
                  <a:pos x="T8" y="T9"/>
                </a:cxn>
                <a:cxn ang="0">
                  <a:pos x="T10" y="T11"/>
                </a:cxn>
                <a:cxn ang="0">
                  <a:pos x="T12" y="T13"/>
                </a:cxn>
              </a:cxnLst>
              <a:rect l="0" t="0" r="r" b="b"/>
              <a:pathLst>
                <a:path w="777" h="918">
                  <a:moveTo>
                    <a:pt x="758" y="204"/>
                  </a:moveTo>
                  <a:cubicBezTo>
                    <a:pt x="389" y="0"/>
                    <a:pt x="389" y="0"/>
                    <a:pt x="389" y="0"/>
                  </a:cubicBezTo>
                  <a:cubicBezTo>
                    <a:pt x="19" y="204"/>
                    <a:pt x="19" y="204"/>
                    <a:pt x="19" y="204"/>
                  </a:cubicBezTo>
                  <a:cubicBezTo>
                    <a:pt x="19" y="204"/>
                    <a:pt x="0" y="622"/>
                    <a:pt x="271" y="833"/>
                  </a:cubicBezTo>
                  <a:cubicBezTo>
                    <a:pt x="306" y="864"/>
                    <a:pt x="344" y="893"/>
                    <a:pt x="389" y="918"/>
                  </a:cubicBezTo>
                  <a:cubicBezTo>
                    <a:pt x="433" y="893"/>
                    <a:pt x="472" y="864"/>
                    <a:pt x="506" y="832"/>
                  </a:cubicBezTo>
                  <a:cubicBezTo>
                    <a:pt x="777" y="622"/>
                    <a:pt x="758" y="204"/>
                    <a:pt x="758" y="204"/>
                  </a:cubicBezTo>
                  <a:close/>
                </a:path>
              </a:pathLst>
            </a:custGeom>
            <a:solidFill>
              <a:schemeClr val="accent2"/>
            </a:solidFill>
            <a:ln>
              <a:noFill/>
            </a:ln>
          </p:spPr>
          <p:txBody>
            <a:bodyPr/>
            <a:lstStyle/>
            <a:p>
              <a:pPr fontAlgn="auto">
                <a:spcBef>
                  <a:spcPts val="0"/>
                </a:spcBef>
                <a:spcAft>
                  <a:spcPts val="0"/>
                </a:spcAft>
                <a:defRPr/>
              </a:pPr>
              <a:endParaRPr lang="zh-CN" altLang="en-US">
                <a:latin typeface="+mn-lt"/>
                <a:ea typeface="+mn-ea"/>
              </a:endParaRPr>
            </a:p>
          </p:txBody>
        </p:sp>
        <p:sp>
          <p:nvSpPr>
            <p:cNvPr id="9" name="Freeform 146"/>
            <p:cNvSpPr>
              <a:spLocks noEditPoints="1"/>
            </p:cNvSpPr>
            <p:nvPr/>
          </p:nvSpPr>
          <p:spPr bwMode="auto">
            <a:xfrm>
              <a:off x="8530626" y="5337837"/>
              <a:ext cx="1563451" cy="1964282"/>
            </a:xfrm>
            <a:custGeom>
              <a:avLst/>
              <a:gdLst>
                <a:gd name="T0" fmla="*/ 322 w 643"/>
                <a:gd name="T1" fmla="*/ 807 h 807"/>
                <a:gd name="T2" fmla="*/ 317 w 643"/>
                <a:gd name="T3" fmla="*/ 804 h 807"/>
                <a:gd name="T4" fmla="*/ 237 w 643"/>
                <a:gd name="T5" fmla="*/ 742 h 807"/>
                <a:gd name="T6" fmla="*/ 234 w 643"/>
                <a:gd name="T7" fmla="*/ 739 h 807"/>
                <a:gd name="T8" fmla="*/ 0 w 643"/>
                <a:gd name="T9" fmla="*/ 183 h 807"/>
                <a:gd name="T10" fmla="*/ 0 w 643"/>
                <a:gd name="T11" fmla="*/ 178 h 807"/>
                <a:gd name="T12" fmla="*/ 322 w 643"/>
                <a:gd name="T13" fmla="*/ 0 h 807"/>
                <a:gd name="T14" fmla="*/ 643 w 643"/>
                <a:gd name="T15" fmla="*/ 178 h 807"/>
                <a:gd name="T16" fmla="*/ 643 w 643"/>
                <a:gd name="T17" fmla="*/ 183 h 807"/>
                <a:gd name="T18" fmla="*/ 409 w 643"/>
                <a:gd name="T19" fmla="*/ 739 h 807"/>
                <a:gd name="T20" fmla="*/ 406 w 643"/>
                <a:gd name="T21" fmla="*/ 742 h 807"/>
                <a:gd name="T22" fmla="*/ 326 w 643"/>
                <a:gd name="T23" fmla="*/ 804 h 807"/>
                <a:gd name="T24" fmla="*/ 322 w 643"/>
                <a:gd name="T25" fmla="*/ 807 h 807"/>
                <a:gd name="T26" fmla="*/ 18 w 643"/>
                <a:gd name="T27" fmla="*/ 187 h 807"/>
                <a:gd name="T28" fmla="*/ 244 w 643"/>
                <a:gd name="T29" fmla="*/ 726 h 807"/>
                <a:gd name="T30" fmla="*/ 248 w 643"/>
                <a:gd name="T31" fmla="*/ 729 h 807"/>
                <a:gd name="T32" fmla="*/ 322 w 643"/>
                <a:gd name="T33" fmla="*/ 787 h 807"/>
                <a:gd name="T34" fmla="*/ 395 w 643"/>
                <a:gd name="T35" fmla="*/ 729 h 807"/>
                <a:gd name="T36" fmla="*/ 399 w 643"/>
                <a:gd name="T37" fmla="*/ 726 h 807"/>
                <a:gd name="T38" fmla="*/ 625 w 643"/>
                <a:gd name="T39" fmla="*/ 187 h 807"/>
                <a:gd name="T40" fmla="*/ 322 w 643"/>
                <a:gd name="T41" fmla="*/ 19 h 807"/>
                <a:gd name="T42" fmla="*/ 18 w 643"/>
                <a:gd name="T43" fmla="*/ 18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3" h="807">
                  <a:moveTo>
                    <a:pt x="322" y="807"/>
                  </a:moveTo>
                  <a:cubicBezTo>
                    <a:pt x="317" y="804"/>
                    <a:pt x="317" y="804"/>
                    <a:pt x="317" y="804"/>
                  </a:cubicBezTo>
                  <a:cubicBezTo>
                    <a:pt x="289" y="785"/>
                    <a:pt x="262" y="765"/>
                    <a:pt x="237" y="742"/>
                  </a:cubicBezTo>
                  <a:cubicBezTo>
                    <a:pt x="236" y="741"/>
                    <a:pt x="235" y="740"/>
                    <a:pt x="234" y="739"/>
                  </a:cubicBezTo>
                  <a:cubicBezTo>
                    <a:pt x="26" y="578"/>
                    <a:pt x="3" y="273"/>
                    <a:pt x="0" y="183"/>
                  </a:cubicBezTo>
                  <a:cubicBezTo>
                    <a:pt x="0" y="178"/>
                    <a:pt x="0" y="178"/>
                    <a:pt x="0" y="178"/>
                  </a:cubicBezTo>
                  <a:cubicBezTo>
                    <a:pt x="322" y="0"/>
                    <a:pt x="322" y="0"/>
                    <a:pt x="322" y="0"/>
                  </a:cubicBezTo>
                  <a:cubicBezTo>
                    <a:pt x="643" y="178"/>
                    <a:pt x="643" y="178"/>
                    <a:pt x="643" y="178"/>
                  </a:cubicBezTo>
                  <a:cubicBezTo>
                    <a:pt x="643" y="183"/>
                    <a:pt x="643" y="183"/>
                    <a:pt x="643" y="183"/>
                  </a:cubicBezTo>
                  <a:cubicBezTo>
                    <a:pt x="640" y="273"/>
                    <a:pt x="617" y="578"/>
                    <a:pt x="409" y="739"/>
                  </a:cubicBezTo>
                  <a:cubicBezTo>
                    <a:pt x="408" y="740"/>
                    <a:pt x="407" y="741"/>
                    <a:pt x="406" y="742"/>
                  </a:cubicBezTo>
                  <a:cubicBezTo>
                    <a:pt x="382" y="764"/>
                    <a:pt x="355" y="785"/>
                    <a:pt x="326" y="804"/>
                  </a:cubicBezTo>
                  <a:lnTo>
                    <a:pt x="322" y="807"/>
                  </a:lnTo>
                  <a:close/>
                  <a:moveTo>
                    <a:pt x="18" y="187"/>
                  </a:moveTo>
                  <a:cubicBezTo>
                    <a:pt x="21" y="281"/>
                    <a:pt x="46" y="572"/>
                    <a:pt x="244" y="726"/>
                  </a:cubicBezTo>
                  <a:cubicBezTo>
                    <a:pt x="246" y="727"/>
                    <a:pt x="247" y="728"/>
                    <a:pt x="248" y="729"/>
                  </a:cubicBezTo>
                  <a:cubicBezTo>
                    <a:pt x="271" y="750"/>
                    <a:pt x="296" y="769"/>
                    <a:pt x="322" y="787"/>
                  </a:cubicBezTo>
                  <a:cubicBezTo>
                    <a:pt x="347" y="769"/>
                    <a:pt x="372" y="750"/>
                    <a:pt x="395" y="729"/>
                  </a:cubicBezTo>
                  <a:cubicBezTo>
                    <a:pt x="396" y="728"/>
                    <a:pt x="397" y="727"/>
                    <a:pt x="399" y="726"/>
                  </a:cubicBezTo>
                  <a:cubicBezTo>
                    <a:pt x="597" y="572"/>
                    <a:pt x="623" y="281"/>
                    <a:pt x="625" y="187"/>
                  </a:cubicBezTo>
                  <a:cubicBezTo>
                    <a:pt x="322" y="19"/>
                    <a:pt x="322" y="19"/>
                    <a:pt x="322" y="19"/>
                  </a:cubicBezTo>
                  <a:lnTo>
                    <a:pt x="18" y="187"/>
                  </a:ln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10" name="Freeform 147"/>
            <p:cNvSpPr>
              <a:spLocks noEditPoints="1"/>
            </p:cNvSpPr>
            <p:nvPr/>
          </p:nvSpPr>
          <p:spPr bwMode="auto">
            <a:xfrm>
              <a:off x="8463561" y="5258262"/>
              <a:ext cx="1697581" cy="2123432"/>
            </a:xfrm>
            <a:custGeom>
              <a:avLst/>
              <a:gdLst>
                <a:gd name="T0" fmla="*/ 350 w 699"/>
                <a:gd name="T1" fmla="*/ 872 h 872"/>
                <a:gd name="T2" fmla="*/ 348 w 699"/>
                <a:gd name="T3" fmla="*/ 871 h 872"/>
                <a:gd name="T4" fmla="*/ 246 w 699"/>
                <a:gd name="T5" fmla="*/ 795 h 872"/>
                <a:gd name="T6" fmla="*/ 245 w 699"/>
                <a:gd name="T7" fmla="*/ 794 h 872"/>
                <a:gd name="T8" fmla="*/ 0 w 699"/>
                <a:gd name="T9" fmla="*/ 195 h 872"/>
                <a:gd name="T10" fmla="*/ 0 w 699"/>
                <a:gd name="T11" fmla="*/ 193 h 872"/>
                <a:gd name="T12" fmla="*/ 350 w 699"/>
                <a:gd name="T13" fmla="*/ 0 h 872"/>
                <a:gd name="T14" fmla="*/ 699 w 699"/>
                <a:gd name="T15" fmla="*/ 193 h 872"/>
                <a:gd name="T16" fmla="*/ 699 w 699"/>
                <a:gd name="T17" fmla="*/ 195 h 872"/>
                <a:gd name="T18" fmla="*/ 455 w 699"/>
                <a:gd name="T19" fmla="*/ 794 h 872"/>
                <a:gd name="T20" fmla="*/ 453 w 699"/>
                <a:gd name="T21" fmla="*/ 795 h 872"/>
                <a:gd name="T22" fmla="*/ 351 w 699"/>
                <a:gd name="T23" fmla="*/ 871 h 872"/>
                <a:gd name="T24" fmla="*/ 350 w 699"/>
                <a:gd name="T25" fmla="*/ 872 h 872"/>
                <a:gd name="T26" fmla="*/ 6 w 699"/>
                <a:gd name="T27" fmla="*/ 196 h 872"/>
                <a:gd name="T28" fmla="*/ 248 w 699"/>
                <a:gd name="T29" fmla="*/ 789 h 872"/>
                <a:gd name="T30" fmla="*/ 250 w 699"/>
                <a:gd name="T31" fmla="*/ 791 h 872"/>
                <a:gd name="T32" fmla="*/ 350 w 699"/>
                <a:gd name="T33" fmla="*/ 866 h 872"/>
                <a:gd name="T34" fmla="*/ 450 w 699"/>
                <a:gd name="T35" fmla="*/ 791 h 872"/>
                <a:gd name="T36" fmla="*/ 451 w 699"/>
                <a:gd name="T37" fmla="*/ 789 h 872"/>
                <a:gd name="T38" fmla="*/ 694 w 699"/>
                <a:gd name="T39" fmla="*/ 196 h 872"/>
                <a:gd name="T40" fmla="*/ 350 w 699"/>
                <a:gd name="T41" fmla="*/ 6 h 872"/>
                <a:gd name="T42" fmla="*/ 6 w 699"/>
                <a:gd name="T43" fmla="*/ 196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9" h="872">
                  <a:moveTo>
                    <a:pt x="350" y="872"/>
                  </a:moveTo>
                  <a:cubicBezTo>
                    <a:pt x="348" y="871"/>
                    <a:pt x="348" y="871"/>
                    <a:pt x="348" y="871"/>
                  </a:cubicBezTo>
                  <a:cubicBezTo>
                    <a:pt x="312" y="849"/>
                    <a:pt x="277" y="823"/>
                    <a:pt x="246" y="795"/>
                  </a:cubicBezTo>
                  <a:cubicBezTo>
                    <a:pt x="245" y="795"/>
                    <a:pt x="245" y="794"/>
                    <a:pt x="245" y="794"/>
                  </a:cubicBezTo>
                  <a:cubicBezTo>
                    <a:pt x="11" y="612"/>
                    <a:pt x="0" y="263"/>
                    <a:pt x="0" y="195"/>
                  </a:cubicBezTo>
                  <a:cubicBezTo>
                    <a:pt x="0" y="193"/>
                    <a:pt x="0" y="193"/>
                    <a:pt x="0" y="193"/>
                  </a:cubicBezTo>
                  <a:cubicBezTo>
                    <a:pt x="350" y="0"/>
                    <a:pt x="350" y="0"/>
                    <a:pt x="350" y="0"/>
                  </a:cubicBezTo>
                  <a:cubicBezTo>
                    <a:pt x="699" y="193"/>
                    <a:pt x="699" y="193"/>
                    <a:pt x="699" y="193"/>
                  </a:cubicBezTo>
                  <a:cubicBezTo>
                    <a:pt x="699" y="195"/>
                    <a:pt x="699" y="195"/>
                    <a:pt x="699" y="195"/>
                  </a:cubicBezTo>
                  <a:cubicBezTo>
                    <a:pt x="699" y="263"/>
                    <a:pt x="689" y="612"/>
                    <a:pt x="455" y="794"/>
                  </a:cubicBezTo>
                  <a:cubicBezTo>
                    <a:pt x="454" y="794"/>
                    <a:pt x="454" y="794"/>
                    <a:pt x="453" y="795"/>
                  </a:cubicBezTo>
                  <a:cubicBezTo>
                    <a:pt x="422" y="823"/>
                    <a:pt x="388" y="849"/>
                    <a:pt x="351" y="871"/>
                  </a:cubicBezTo>
                  <a:lnTo>
                    <a:pt x="350" y="872"/>
                  </a:lnTo>
                  <a:close/>
                  <a:moveTo>
                    <a:pt x="6" y="196"/>
                  </a:moveTo>
                  <a:cubicBezTo>
                    <a:pt x="6" y="268"/>
                    <a:pt x="18" y="611"/>
                    <a:pt x="248" y="789"/>
                  </a:cubicBezTo>
                  <a:cubicBezTo>
                    <a:pt x="249" y="790"/>
                    <a:pt x="249" y="790"/>
                    <a:pt x="250" y="791"/>
                  </a:cubicBezTo>
                  <a:cubicBezTo>
                    <a:pt x="280" y="819"/>
                    <a:pt x="314" y="844"/>
                    <a:pt x="350" y="866"/>
                  </a:cubicBezTo>
                  <a:cubicBezTo>
                    <a:pt x="385" y="844"/>
                    <a:pt x="419" y="819"/>
                    <a:pt x="450" y="791"/>
                  </a:cubicBezTo>
                  <a:cubicBezTo>
                    <a:pt x="450" y="790"/>
                    <a:pt x="451" y="790"/>
                    <a:pt x="451" y="789"/>
                  </a:cubicBezTo>
                  <a:cubicBezTo>
                    <a:pt x="681" y="611"/>
                    <a:pt x="694" y="268"/>
                    <a:pt x="694" y="196"/>
                  </a:cubicBezTo>
                  <a:cubicBezTo>
                    <a:pt x="350" y="6"/>
                    <a:pt x="350" y="6"/>
                    <a:pt x="350" y="6"/>
                  </a:cubicBezTo>
                  <a:lnTo>
                    <a:pt x="6" y="196"/>
                  </a:ln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11" name="Freeform 261"/>
            <p:cNvSpPr>
              <a:spLocks noEditPoints="1"/>
            </p:cNvSpPr>
            <p:nvPr/>
          </p:nvSpPr>
          <p:spPr bwMode="auto">
            <a:xfrm>
              <a:off x="9016847" y="5798543"/>
              <a:ext cx="595202" cy="850212"/>
            </a:xfrm>
            <a:custGeom>
              <a:avLst/>
              <a:gdLst>
                <a:gd name="T0" fmla="*/ 580 w 580"/>
                <a:gd name="T1" fmla="*/ 831 h 831"/>
                <a:gd name="T2" fmla="*/ 0 w 580"/>
                <a:gd name="T3" fmla="*/ 831 h 831"/>
                <a:gd name="T4" fmla="*/ 0 w 580"/>
                <a:gd name="T5" fmla="*/ 611 h 831"/>
                <a:gd name="T6" fmla="*/ 61 w 580"/>
                <a:gd name="T7" fmla="*/ 611 h 831"/>
                <a:gd name="T8" fmla="*/ 61 w 580"/>
                <a:gd name="T9" fmla="*/ 220 h 831"/>
                <a:gd name="T10" fmla="*/ 0 w 580"/>
                <a:gd name="T11" fmla="*/ 220 h 831"/>
                <a:gd name="T12" fmla="*/ 0 w 580"/>
                <a:gd name="T13" fmla="*/ 0 h 831"/>
                <a:gd name="T14" fmla="*/ 367 w 580"/>
                <a:gd name="T15" fmla="*/ 0 h 831"/>
                <a:gd name="T16" fmla="*/ 367 w 580"/>
                <a:gd name="T17" fmla="*/ 220 h 831"/>
                <a:gd name="T18" fmla="*/ 289 w 580"/>
                <a:gd name="T19" fmla="*/ 220 h 831"/>
                <a:gd name="T20" fmla="*/ 289 w 580"/>
                <a:gd name="T21" fmla="*/ 611 h 831"/>
                <a:gd name="T22" fmla="*/ 360 w 580"/>
                <a:gd name="T23" fmla="*/ 611 h 831"/>
                <a:gd name="T24" fmla="*/ 360 w 580"/>
                <a:gd name="T25" fmla="*/ 516 h 831"/>
                <a:gd name="T26" fmla="*/ 580 w 580"/>
                <a:gd name="T27" fmla="*/ 516 h 831"/>
                <a:gd name="T28" fmla="*/ 580 w 580"/>
                <a:gd name="T29" fmla="*/ 831 h 831"/>
                <a:gd name="T30" fmla="*/ 568 w 580"/>
                <a:gd name="T31" fmla="*/ 817 h 831"/>
                <a:gd name="T32" fmla="*/ 568 w 580"/>
                <a:gd name="T33" fmla="*/ 528 h 831"/>
                <a:gd name="T34" fmla="*/ 372 w 580"/>
                <a:gd name="T35" fmla="*/ 528 h 831"/>
                <a:gd name="T36" fmla="*/ 372 w 580"/>
                <a:gd name="T37" fmla="*/ 623 h 831"/>
                <a:gd name="T38" fmla="*/ 277 w 580"/>
                <a:gd name="T39" fmla="*/ 623 h 831"/>
                <a:gd name="T40" fmla="*/ 277 w 580"/>
                <a:gd name="T41" fmla="*/ 208 h 831"/>
                <a:gd name="T42" fmla="*/ 357 w 580"/>
                <a:gd name="T43" fmla="*/ 208 h 831"/>
                <a:gd name="T44" fmla="*/ 357 w 580"/>
                <a:gd name="T45" fmla="*/ 14 h 831"/>
                <a:gd name="T46" fmla="*/ 12 w 580"/>
                <a:gd name="T47" fmla="*/ 14 h 831"/>
                <a:gd name="T48" fmla="*/ 12 w 580"/>
                <a:gd name="T49" fmla="*/ 208 h 831"/>
                <a:gd name="T50" fmla="*/ 75 w 580"/>
                <a:gd name="T51" fmla="*/ 208 h 831"/>
                <a:gd name="T52" fmla="*/ 75 w 580"/>
                <a:gd name="T53" fmla="*/ 623 h 831"/>
                <a:gd name="T54" fmla="*/ 12 w 580"/>
                <a:gd name="T55" fmla="*/ 623 h 831"/>
                <a:gd name="T56" fmla="*/ 12 w 580"/>
                <a:gd name="T57" fmla="*/ 817 h 831"/>
                <a:gd name="T58" fmla="*/ 568 w 580"/>
                <a:gd name="T59" fmla="*/ 817 h 831"/>
                <a:gd name="T60" fmla="*/ 530 w 580"/>
                <a:gd name="T61" fmla="*/ 779 h 831"/>
                <a:gd name="T62" fmla="*/ 52 w 580"/>
                <a:gd name="T63" fmla="*/ 779 h 831"/>
                <a:gd name="T64" fmla="*/ 52 w 580"/>
                <a:gd name="T65" fmla="*/ 663 h 831"/>
                <a:gd name="T66" fmla="*/ 113 w 580"/>
                <a:gd name="T67" fmla="*/ 663 h 831"/>
                <a:gd name="T68" fmla="*/ 113 w 580"/>
                <a:gd name="T69" fmla="*/ 168 h 831"/>
                <a:gd name="T70" fmla="*/ 52 w 580"/>
                <a:gd name="T71" fmla="*/ 168 h 831"/>
                <a:gd name="T72" fmla="*/ 52 w 580"/>
                <a:gd name="T73" fmla="*/ 52 h 831"/>
                <a:gd name="T74" fmla="*/ 317 w 580"/>
                <a:gd name="T75" fmla="*/ 52 h 831"/>
                <a:gd name="T76" fmla="*/ 317 w 580"/>
                <a:gd name="T77" fmla="*/ 168 h 831"/>
                <a:gd name="T78" fmla="*/ 237 w 580"/>
                <a:gd name="T79" fmla="*/ 168 h 831"/>
                <a:gd name="T80" fmla="*/ 237 w 580"/>
                <a:gd name="T81" fmla="*/ 663 h 831"/>
                <a:gd name="T82" fmla="*/ 410 w 580"/>
                <a:gd name="T83" fmla="*/ 663 h 831"/>
                <a:gd name="T84" fmla="*/ 410 w 580"/>
                <a:gd name="T85" fmla="*/ 566 h 831"/>
                <a:gd name="T86" fmla="*/ 530 w 580"/>
                <a:gd name="T87" fmla="*/ 566 h 831"/>
                <a:gd name="T88" fmla="*/ 530 w 580"/>
                <a:gd name="T89" fmla="*/ 77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0" h="831">
                  <a:moveTo>
                    <a:pt x="580" y="831"/>
                  </a:moveTo>
                  <a:lnTo>
                    <a:pt x="0" y="831"/>
                  </a:lnTo>
                  <a:lnTo>
                    <a:pt x="0" y="611"/>
                  </a:lnTo>
                  <a:lnTo>
                    <a:pt x="61" y="611"/>
                  </a:lnTo>
                  <a:lnTo>
                    <a:pt x="61" y="220"/>
                  </a:lnTo>
                  <a:lnTo>
                    <a:pt x="0" y="220"/>
                  </a:lnTo>
                  <a:lnTo>
                    <a:pt x="0" y="0"/>
                  </a:lnTo>
                  <a:lnTo>
                    <a:pt x="367" y="0"/>
                  </a:lnTo>
                  <a:lnTo>
                    <a:pt x="367" y="220"/>
                  </a:lnTo>
                  <a:lnTo>
                    <a:pt x="289" y="220"/>
                  </a:lnTo>
                  <a:lnTo>
                    <a:pt x="289" y="611"/>
                  </a:lnTo>
                  <a:lnTo>
                    <a:pt x="360" y="611"/>
                  </a:lnTo>
                  <a:lnTo>
                    <a:pt x="360" y="516"/>
                  </a:lnTo>
                  <a:lnTo>
                    <a:pt x="580" y="516"/>
                  </a:lnTo>
                  <a:lnTo>
                    <a:pt x="580" y="831"/>
                  </a:lnTo>
                  <a:close/>
                  <a:moveTo>
                    <a:pt x="568" y="817"/>
                  </a:moveTo>
                  <a:lnTo>
                    <a:pt x="568" y="528"/>
                  </a:lnTo>
                  <a:lnTo>
                    <a:pt x="372" y="528"/>
                  </a:lnTo>
                  <a:lnTo>
                    <a:pt x="372" y="623"/>
                  </a:lnTo>
                  <a:lnTo>
                    <a:pt x="277" y="623"/>
                  </a:lnTo>
                  <a:lnTo>
                    <a:pt x="277" y="208"/>
                  </a:lnTo>
                  <a:lnTo>
                    <a:pt x="357" y="208"/>
                  </a:lnTo>
                  <a:lnTo>
                    <a:pt x="357" y="14"/>
                  </a:lnTo>
                  <a:lnTo>
                    <a:pt x="12" y="14"/>
                  </a:lnTo>
                  <a:lnTo>
                    <a:pt x="12" y="208"/>
                  </a:lnTo>
                  <a:lnTo>
                    <a:pt x="75" y="208"/>
                  </a:lnTo>
                  <a:lnTo>
                    <a:pt x="75" y="623"/>
                  </a:lnTo>
                  <a:lnTo>
                    <a:pt x="12" y="623"/>
                  </a:lnTo>
                  <a:lnTo>
                    <a:pt x="12" y="817"/>
                  </a:lnTo>
                  <a:lnTo>
                    <a:pt x="568" y="817"/>
                  </a:lnTo>
                  <a:close/>
                  <a:moveTo>
                    <a:pt x="530" y="779"/>
                  </a:moveTo>
                  <a:lnTo>
                    <a:pt x="52" y="779"/>
                  </a:lnTo>
                  <a:lnTo>
                    <a:pt x="52" y="663"/>
                  </a:lnTo>
                  <a:lnTo>
                    <a:pt x="113" y="663"/>
                  </a:lnTo>
                  <a:lnTo>
                    <a:pt x="113" y="168"/>
                  </a:lnTo>
                  <a:lnTo>
                    <a:pt x="52" y="168"/>
                  </a:lnTo>
                  <a:lnTo>
                    <a:pt x="52" y="52"/>
                  </a:lnTo>
                  <a:lnTo>
                    <a:pt x="317" y="52"/>
                  </a:lnTo>
                  <a:lnTo>
                    <a:pt x="317" y="168"/>
                  </a:lnTo>
                  <a:lnTo>
                    <a:pt x="237" y="168"/>
                  </a:lnTo>
                  <a:lnTo>
                    <a:pt x="237" y="663"/>
                  </a:lnTo>
                  <a:lnTo>
                    <a:pt x="410" y="663"/>
                  </a:lnTo>
                  <a:lnTo>
                    <a:pt x="410" y="566"/>
                  </a:lnTo>
                  <a:lnTo>
                    <a:pt x="530" y="566"/>
                  </a:lnTo>
                  <a:lnTo>
                    <a:pt x="530" y="779"/>
                  </a:lnTo>
                  <a:close/>
                </a:path>
              </a:pathLst>
            </a:custGeom>
            <a:solidFill>
              <a:schemeClr val="accent2"/>
            </a:solidFill>
            <a:ln>
              <a:solidFill>
                <a:schemeClr val="accent1"/>
              </a:solidFill>
            </a:ln>
          </p:spPr>
          <p:txBody>
            <a:bodyPr/>
            <a:lstStyle/>
            <a:p>
              <a:pPr fontAlgn="auto">
                <a:spcBef>
                  <a:spcPts val="0"/>
                </a:spcBef>
                <a:spcAft>
                  <a:spcPts val="0"/>
                </a:spcAft>
                <a:defRPr/>
              </a:pPr>
              <a:endParaRPr lang="zh-CN" altLang="en-US">
                <a:latin typeface="+mn-lt"/>
                <a:ea typeface="+mn-ea"/>
              </a:endParaRPr>
            </a:p>
          </p:txBody>
        </p:sp>
      </p:gr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2" name="日期占位符 2"/>
          <p:cNvSpPr>
            <a:spLocks noGrp="1"/>
          </p:cNvSpPr>
          <p:nvPr>
            <p:ph type="dt" sz="half" idx="10"/>
          </p:nvPr>
        </p:nvSpPr>
        <p:spPr/>
        <p:txBody>
          <a:bodyPr/>
          <a:lstStyle>
            <a:lvl1pPr>
              <a:defRPr/>
            </a:lvl1pPr>
          </a:lstStyle>
          <a:p>
            <a:pPr>
              <a:defRPr/>
            </a:pPr>
            <a:fld id="{950FA2E2-848D-4B81-9C8D-0FCB29735EB9}" type="datetimeFigureOut">
              <a:rPr lang="zh-CN" altLang="en-US"/>
              <a:t>2021/2/22</a:t>
            </a:fld>
            <a:endParaRPr lang="zh-CN" altLang="en-US"/>
          </a:p>
        </p:txBody>
      </p:sp>
      <p:sp>
        <p:nvSpPr>
          <p:cNvPr id="13" name="页脚占位符 3"/>
          <p:cNvSpPr>
            <a:spLocks noGrp="1"/>
          </p:cNvSpPr>
          <p:nvPr>
            <p:ph type="ftr" sz="quarter" idx="11"/>
          </p:nvPr>
        </p:nvSpPr>
        <p:spPr/>
        <p:txBody>
          <a:bodyPr/>
          <a:lstStyle>
            <a:lvl1pPr>
              <a:defRPr/>
            </a:lvl1pPr>
          </a:lstStyle>
          <a:p>
            <a:pPr>
              <a:defRPr/>
            </a:pPr>
            <a:endParaRPr lang="zh-CN" altLang="en-US"/>
          </a:p>
        </p:txBody>
      </p:sp>
      <p:sp>
        <p:nvSpPr>
          <p:cNvPr id="14"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03C8AF01-C57A-4D67-82C1-1F2F44AFCB8F}" type="slidenum">
              <a:rPr lang="zh-CN" altLang="en-US"/>
              <a:t>‹#›</a:t>
            </a:fld>
            <a:endParaRPr lang="zh-CN" altLang="en-US"/>
          </a:p>
        </p:txBody>
      </p:sp>
    </p:spTree>
  </p:cSld>
  <p:clrMapOvr>
    <a:masterClrMapping/>
  </p:clrMapOvr>
  <p:transition spd="slow" advClick="0" advTm="3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7D2F167-420C-40B1-9CFE-8EFA578391C4}" type="datetimeFigureOut">
              <a:rPr lang="zh-CN" altLang="en-US"/>
              <a:t>2021/2/22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E491E42-D657-49D1-8EB6-0CACAB33E671}" type="slidenum">
              <a:rPr lang="zh-CN" altLang="en-US"/>
              <a:t>‹#›</a:t>
            </a:fld>
            <a:endParaRPr lang="zh-CN" altLang="en-US"/>
          </a:p>
        </p:txBody>
      </p:sp>
    </p:spTree>
  </p:cSld>
  <p:clrMapOvr>
    <a:masterClrMapping/>
  </p:clrMapOvr>
  <p:transition spd="slow" advClick="0"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使用说明">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日期占位符 2"/>
          <p:cNvSpPr>
            <a:spLocks noGrp="1"/>
          </p:cNvSpPr>
          <p:nvPr>
            <p:ph type="dt" sz="half" idx="10"/>
          </p:nvPr>
        </p:nvSpPr>
        <p:spPr/>
        <p:txBody>
          <a:bodyPr/>
          <a:lstStyle>
            <a:lvl1pPr>
              <a:defRPr/>
            </a:lvl1pPr>
          </a:lstStyle>
          <a:p>
            <a:pPr>
              <a:defRPr/>
            </a:pPr>
            <a:fld id="{796BF63C-51F9-41A7-B835-5C127B811F06}" type="datetimeFigureOut">
              <a:rPr lang="zh-CN" altLang="en-US"/>
              <a:t>2021/2/22</a:t>
            </a:fld>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A74AA12F-CC77-4A44-80F4-8E0AE8590DDB}" type="slidenum">
              <a:rPr lang="zh-CN" altLang="en-US"/>
              <a:t>‹#›</a:t>
            </a:fld>
            <a:endParaRPr lang="zh-CN" altLang="en-US"/>
          </a:p>
        </p:txBody>
      </p:sp>
    </p:spTree>
  </p:cSld>
  <p:clrMapOvr>
    <a:masterClrMapping/>
  </p:clrMapOvr>
  <p:transition spd="slow" advClick="0"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FD180D33-4E58-4D2F-84BC-5CF513AC2BEB}" type="datetimeFigureOut">
              <a:rPr lang="zh-CN" altLang="en-US"/>
              <a:t>2021/2/22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B8A7D465-D1CD-4779-B5D1-C12FDD1BE23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advClick="0" advTm="3000">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fld id="{FD180D33-4E58-4D2F-84BC-5CF513AC2BEB}" type="datetimeFigureOut">
              <a:rPr lang="zh-CN" altLang="en-US"/>
              <a:t>2021/2/22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fld id="{B8A7D465-D1CD-4779-B5D1-C12FDD1BE23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slow" advClick="0" advTm="3000">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notesSlide" Target="../notesSlides/notesSlide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slideLayout" Target="../slideLayouts/slideLayout11.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notesSlide" Target="../notesSlides/notesSlide22.xml"/><Relationship Id="rId5" Type="http://schemas.openxmlformats.org/officeDocument/2006/relationships/tags" Target="../tags/tag27.xml"/><Relationship Id="rId10" Type="http://schemas.openxmlformats.org/officeDocument/2006/relationships/slideLayout" Target="../slideLayouts/slideLayout9.xml"/><Relationship Id="rId4" Type="http://schemas.openxmlformats.org/officeDocument/2006/relationships/tags" Target="../tags/tag26.xml"/><Relationship Id="rId9" Type="http://schemas.openxmlformats.org/officeDocument/2006/relationships/tags" Target="../tags/tag3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notesSlide" Target="../notesSlides/notesSlide8.xml"/><Relationship Id="rId5" Type="http://schemas.openxmlformats.org/officeDocument/2006/relationships/tags" Target="../tags/tag18.xml"/><Relationship Id="rId10" Type="http://schemas.openxmlformats.org/officeDocument/2006/relationships/slideLayout" Target="../slideLayouts/slideLayout9.xml"/><Relationship Id="rId4" Type="http://schemas.openxmlformats.org/officeDocument/2006/relationships/tags" Target="../tags/tag17.xml"/><Relationship Id="rId9" Type="http://schemas.openxmlformats.org/officeDocument/2006/relationships/tags" Target="../tags/tag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矩形 44"/>
          <p:cNvSpPr/>
          <p:nvPr/>
        </p:nvSpPr>
        <p:spPr>
          <a:xfrm>
            <a:off x="0" y="1625600"/>
            <a:ext cx="12192000" cy="3208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Freeform 5"/>
          <p:cNvSpPr>
            <a:spLocks noEditPoints="1"/>
          </p:cNvSpPr>
          <p:nvPr/>
        </p:nvSpPr>
        <p:spPr bwMode="auto">
          <a:xfrm>
            <a:off x="8599488" y="5440363"/>
            <a:ext cx="1114425" cy="996950"/>
          </a:xfrm>
          <a:custGeom>
            <a:avLst/>
            <a:gdLst>
              <a:gd name="T0" fmla="*/ 844682 w 528"/>
              <a:gd name="T1" fmla="*/ 619489 h 471"/>
              <a:gd name="T2" fmla="*/ 908033 w 528"/>
              <a:gd name="T3" fmla="*/ 589889 h 471"/>
              <a:gd name="T4" fmla="*/ 908033 w 528"/>
              <a:gd name="T5" fmla="*/ 587775 h 471"/>
              <a:gd name="T6" fmla="*/ 908033 w 528"/>
              <a:gd name="T7" fmla="*/ 431317 h 471"/>
              <a:gd name="T8" fmla="*/ 846793 w 528"/>
              <a:gd name="T9" fmla="*/ 460917 h 471"/>
              <a:gd name="T10" fmla="*/ 844682 w 528"/>
              <a:gd name="T11" fmla="*/ 619489 h 471"/>
              <a:gd name="T12" fmla="*/ 190053 w 528"/>
              <a:gd name="T13" fmla="*/ 431317 h 471"/>
              <a:gd name="T14" fmla="*/ 190053 w 528"/>
              <a:gd name="T15" fmla="*/ 589889 h 471"/>
              <a:gd name="T16" fmla="*/ 523703 w 528"/>
              <a:gd name="T17" fmla="*/ 748461 h 471"/>
              <a:gd name="T18" fmla="*/ 578607 w 528"/>
              <a:gd name="T19" fmla="*/ 748461 h 471"/>
              <a:gd name="T20" fmla="*/ 783442 w 528"/>
              <a:gd name="T21" fmla="*/ 649089 h 471"/>
              <a:gd name="T22" fmla="*/ 783442 w 528"/>
              <a:gd name="T23" fmla="*/ 490517 h 471"/>
              <a:gd name="T24" fmla="*/ 549043 w 528"/>
              <a:gd name="T25" fmla="*/ 604689 h 471"/>
              <a:gd name="T26" fmla="*/ 190053 w 528"/>
              <a:gd name="T27" fmla="*/ 431317 h 471"/>
              <a:gd name="T28" fmla="*/ 832011 w 528"/>
              <a:gd name="T29" fmla="*/ 416517 h 471"/>
              <a:gd name="T30" fmla="*/ 825676 w 528"/>
              <a:gd name="T31" fmla="*/ 414402 h 471"/>
              <a:gd name="T32" fmla="*/ 606059 w 528"/>
              <a:gd name="T33" fmla="*/ 293887 h 471"/>
              <a:gd name="T34" fmla="*/ 608171 w 528"/>
              <a:gd name="T35" fmla="*/ 279087 h 471"/>
              <a:gd name="T36" fmla="*/ 557490 w 528"/>
              <a:gd name="T37" fmla="*/ 228344 h 471"/>
              <a:gd name="T38" fmla="*/ 506809 w 528"/>
              <a:gd name="T39" fmla="*/ 279087 h 471"/>
              <a:gd name="T40" fmla="*/ 557490 w 528"/>
              <a:gd name="T41" fmla="*/ 329830 h 471"/>
              <a:gd name="T42" fmla="*/ 593389 w 528"/>
              <a:gd name="T43" fmla="*/ 317145 h 471"/>
              <a:gd name="T44" fmla="*/ 808783 w 528"/>
              <a:gd name="T45" fmla="*/ 437660 h 471"/>
              <a:gd name="T46" fmla="*/ 832011 w 528"/>
              <a:gd name="T47" fmla="*/ 416517 h 471"/>
              <a:gd name="T48" fmla="*/ 1114980 w 528"/>
              <a:gd name="T49" fmla="*/ 279087 h 471"/>
              <a:gd name="T50" fmla="*/ 549043 w 528"/>
              <a:gd name="T51" fmla="*/ 0 h 471"/>
              <a:gd name="T52" fmla="*/ 0 w 528"/>
              <a:gd name="T53" fmla="*/ 266401 h 471"/>
              <a:gd name="T54" fmla="*/ 0 w 528"/>
              <a:gd name="T55" fmla="*/ 289659 h 471"/>
              <a:gd name="T56" fmla="*/ 549043 w 528"/>
              <a:gd name="T57" fmla="*/ 556060 h 471"/>
              <a:gd name="T58" fmla="*/ 783442 w 528"/>
              <a:gd name="T59" fmla="*/ 441888 h 471"/>
              <a:gd name="T60" fmla="*/ 783442 w 528"/>
              <a:gd name="T61" fmla="*/ 433431 h 471"/>
              <a:gd name="T62" fmla="*/ 593389 w 528"/>
              <a:gd name="T63" fmla="*/ 334059 h 471"/>
              <a:gd name="T64" fmla="*/ 557490 w 528"/>
              <a:gd name="T65" fmla="*/ 344630 h 471"/>
              <a:gd name="T66" fmla="*/ 492027 w 528"/>
              <a:gd name="T67" fmla="*/ 279087 h 471"/>
              <a:gd name="T68" fmla="*/ 557490 w 528"/>
              <a:gd name="T69" fmla="*/ 211430 h 471"/>
              <a:gd name="T70" fmla="*/ 622953 w 528"/>
              <a:gd name="T71" fmla="*/ 279087 h 471"/>
              <a:gd name="T72" fmla="*/ 622953 w 528"/>
              <a:gd name="T73" fmla="*/ 285430 h 471"/>
              <a:gd name="T74" fmla="*/ 846793 w 528"/>
              <a:gd name="T75" fmla="*/ 410174 h 471"/>
              <a:gd name="T76" fmla="*/ 1114980 w 528"/>
              <a:gd name="T77" fmla="*/ 279087 h 471"/>
              <a:gd name="T78" fmla="*/ 832011 w 528"/>
              <a:gd name="T79" fmla="*/ 416517 h 471"/>
              <a:gd name="T80" fmla="*/ 834123 w 528"/>
              <a:gd name="T81" fmla="*/ 619489 h 471"/>
              <a:gd name="T82" fmla="*/ 853128 w 528"/>
              <a:gd name="T83" fmla="*/ 649089 h 471"/>
              <a:gd name="T84" fmla="*/ 836235 w 528"/>
              <a:gd name="T85" fmla="*/ 676575 h 471"/>
              <a:gd name="T86" fmla="*/ 851017 w 528"/>
              <a:gd name="T87" fmla="*/ 676575 h 471"/>
              <a:gd name="T88" fmla="*/ 878469 w 528"/>
              <a:gd name="T89" fmla="*/ 995834 h 471"/>
              <a:gd name="T90" fmla="*/ 768660 w 528"/>
              <a:gd name="T91" fmla="*/ 995834 h 471"/>
              <a:gd name="T92" fmla="*/ 796113 w 528"/>
              <a:gd name="T93" fmla="*/ 676575 h 471"/>
              <a:gd name="T94" fmla="*/ 810894 w 528"/>
              <a:gd name="T95" fmla="*/ 676575 h 471"/>
              <a:gd name="T96" fmla="*/ 794001 w 528"/>
              <a:gd name="T97" fmla="*/ 649089 h 471"/>
              <a:gd name="T98" fmla="*/ 810894 w 528"/>
              <a:gd name="T99" fmla="*/ 619489 h 471"/>
              <a:gd name="T100" fmla="*/ 808783 w 528"/>
              <a:gd name="T101" fmla="*/ 437660 h 471"/>
              <a:gd name="T102" fmla="*/ 832011 w 528"/>
              <a:gd name="T103" fmla="*/ 416517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8"/>
              <a:gd name="T157" fmla="*/ 0 h 471"/>
              <a:gd name="T158" fmla="*/ 528 w 528"/>
              <a:gd name="T159" fmla="*/ 471 h 4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2"/>
          </a:solidFill>
          <a:ln w="9525">
            <a:noFill/>
            <a:round/>
          </a:ln>
        </p:spPr>
        <p:txBody>
          <a:bodyPr/>
          <a:lstStyle/>
          <a:p>
            <a:endParaRPr lang="zh-CN" altLang="en-US"/>
          </a:p>
        </p:txBody>
      </p:sp>
      <p:sp>
        <p:nvSpPr>
          <p:cNvPr id="35" name="文本框 34"/>
          <p:cNvSpPr txBox="1">
            <a:spLocks noChangeArrowheads="1"/>
          </p:cNvSpPr>
          <p:nvPr/>
        </p:nvSpPr>
        <p:spPr bwMode="auto">
          <a:xfrm>
            <a:off x="1527470" y="2331860"/>
            <a:ext cx="9258980" cy="1323439"/>
          </a:xfrm>
          <a:prstGeom prst="rect">
            <a:avLst/>
          </a:prstGeom>
          <a:noFill/>
          <a:ln w="9525">
            <a:noFill/>
            <a:miter lim="800000"/>
          </a:ln>
        </p:spPr>
        <p:txBody>
          <a:bodyPr wrap="square">
            <a:spAutoFit/>
          </a:bodyPr>
          <a:lstStyle/>
          <a:p>
            <a:pPr algn="ctr"/>
            <a:r>
              <a:rPr lang="en-US" sz="4000" b="1" dirty="0">
                <a:solidFill>
                  <a:schemeClr val="bg1"/>
                </a:solidFill>
                <a:latin typeface="微软雅黑" panose="020B0503020204020204" pitchFamily="34" charset="-122"/>
                <a:ea typeface="微软雅黑" panose="020B0503020204020204" pitchFamily="34" charset="-122"/>
              </a:rPr>
              <a:t>Java</a:t>
            </a:r>
            <a:r>
              <a:rPr lang="zh-CN" altLang="en-US" sz="4000" b="1" dirty="0">
                <a:solidFill>
                  <a:schemeClr val="bg1"/>
                </a:solidFill>
                <a:latin typeface="微软雅黑" panose="020B0503020204020204" pitchFamily="34" charset="-122"/>
                <a:ea typeface="微软雅黑" panose="020B0503020204020204" pitchFamily="34" charset="-122"/>
              </a:rPr>
              <a:t>反序列化最经典利用</a:t>
            </a:r>
            <a:r>
              <a:rPr lang="en-US" altLang="zh-CN" sz="4000" b="1" dirty="0">
                <a:solidFill>
                  <a:schemeClr val="bg1"/>
                </a:solidFill>
                <a:latin typeface="微软雅黑" panose="020B0503020204020204" pitchFamily="34" charset="-122"/>
                <a:ea typeface="微软雅黑" panose="020B0503020204020204" pitchFamily="34" charset="-122"/>
              </a:rPr>
              <a:t>—CC</a:t>
            </a:r>
            <a:r>
              <a:rPr lang="zh-CN" altLang="en-US" sz="4000" b="1" dirty="0">
                <a:solidFill>
                  <a:schemeClr val="bg1"/>
                </a:solidFill>
                <a:latin typeface="微软雅黑" panose="020B0503020204020204" pitchFamily="34" charset="-122"/>
                <a:ea typeface="微软雅黑" panose="020B0503020204020204" pitchFamily="34" charset="-122"/>
              </a:rPr>
              <a:t>反序列化</a:t>
            </a:r>
          </a:p>
        </p:txBody>
      </p:sp>
      <p:pic>
        <p:nvPicPr>
          <p:cNvPr id="46" name="图片 45"/>
          <p:cNvPicPr>
            <a:picLocks noChangeAspect="1"/>
          </p:cNvPicPr>
          <p:nvPr/>
        </p:nvPicPr>
        <p:blipFill>
          <a:blip r:embed="rId3"/>
          <a:srcRect/>
          <a:stretch>
            <a:fillRect/>
          </a:stretch>
        </p:blipFill>
        <p:spPr bwMode="auto">
          <a:xfrm>
            <a:off x="550863" y="476250"/>
            <a:ext cx="2325687" cy="658813"/>
          </a:xfrm>
          <a:prstGeom prst="rect">
            <a:avLst/>
          </a:prstGeom>
          <a:noFill/>
          <a:ln w="9525">
            <a:noFill/>
            <a:miter lim="800000"/>
            <a:headEnd/>
            <a:tailEnd/>
          </a:ln>
        </p:spPr>
      </p:pic>
      <p:sp>
        <p:nvSpPr>
          <p:cNvPr id="47" name="文本框 46"/>
          <p:cNvSpPr txBox="1"/>
          <p:nvPr/>
        </p:nvSpPr>
        <p:spPr>
          <a:xfrm>
            <a:off x="4300538" y="3743552"/>
            <a:ext cx="3711575" cy="398780"/>
          </a:xfrm>
          <a:prstGeom prst="rect">
            <a:avLst/>
          </a:prstGeom>
          <a:noFill/>
        </p:spPr>
        <p:txBody>
          <a:bodyPr>
            <a:spAutoFit/>
          </a:bodyPr>
          <a:lstStyle/>
          <a:p>
            <a:pPr algn="ctr" fontAlgn="auto">
              <a:spcBef>
                <a:spcPts val="0"/>
              </a:spcBef>
              <a:spcAft>
                <a:spcPts val="0"/>
              </a:spcAft>
              <a:defRPr/>
            </a:pPr>
            <a:r>
              <a:rPr lang="en-US" altLang="zh-CN" sz="2000" dirty="0">
                <a:solidFill>
                  <a:schemeClr val="bg1"/>
                </a:solidFill>
                <a:sym typeface="+mn-ea"/>
              </a:rPr>
              <a:t>2021.02.22 </a:t>
            </a:r>
            <a:r>
              <a:rPr lang="zh-CN" altLang="en-US" sz="2000" dirty="0">
                <a:solidFill>
                  <a:schemeClr val="bg1"/>
                </a:solidFill>
                <a:sym typeface="+mn-ea"/>
              </a:rPr>
              <a:t>时绍森</a:t>
            </a:r>
            <a:endParaRPr lang="zh-CN" altLang="en-US" sz="2000" dirty="0">
              <a:solidFill>
                <a:schemeClr val="accent2">
                  <a:lumMod val="75000"/>
                </a:schemeClr>
              </a:solidFill>
              <a:latin typeface="华文细黑" panose="02010600040101010101" pitchFamily="2" charset="-122"/>
              <a:ea typeface="华文细黑" panose="02010600040101010101" pitchFamily="2" charset="-122"/>
              <a:cs typeface="Arial" panose="020B0604020202020204" pitchFamily="34" charset="0"/>
            </a:endParaRPr>
          </a:p>
        </p:txBody>
      </p:sp>
      <p:cxnSp>
        <p:nvCxnSpPr>
          <p:cNvPr id="5" name="直接连接符 4"/>
          <p:cNvCxnSpPr/>
          <p:nvPr/>
        </p:nvCxnSpPr>
        <p:spPr>
          <a:xfrm>
            <a:off x="1928813" y="3943577"/>
            <a:ext cx="26289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flipV="1">
            <a:off x="8977313" y="4821238"/>
            <a:ext cx="358775" cy="2063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3" name="直接连接符 52"/>
          <p:cNvCxnSpPr/>
          <p:nvPr/>
        </p:nvCxnSpPr>
        <p:spPr>
          <a:xfrm>
            <a:off x="7729538" y="3943577"/>
            <a:ext cx="254317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en-US" altLang="zh-CN" spc="200" dirty="0">
                <a:latin typeface="Arial" panose="020B0604020202020204" pitchFamily="34" charset="0"/>
                <a:sym typeface="+mn-ea"/>
              </a:rPr>
              <a:t>Transform</a:t>
            </a:r>
          </a:p>
        </p:txBody>
      </p:sp>
      <p:sp>
        <p:nvSpPr>
          <p:cNvPr id="2" name="矩形 1">
            <a:extLst>
              <a:ext uri="{FF2B5EF4-FFF2-40B4-BE49-F238E27FC236}">
                <a16:creationId xmlns:a16="http://schemas.microsoft.com/office/drawing/2014/main" id="{9DFE3D79-36B2-D747-9F57-D304F489EE59}"/>
              </a:ext>
            </a:extLst>
          </p:cNvPr>
          <p:cNvSpPr/>
          <p:nvPr/>
        </p:nvSpPr>
        <p:spPr>
          <a:xfrm>
            <a:off x="846941" y="1232057"/>
            <a:ext cx="10021229" cy="646331"/>
          </a:xfrm>
          <a:prstGeom prst="rect">
            <a:avLst/>
          </a:prstGeom>
        </p:spPr>
        <p:txBody>
          <a:bodyPr wrap="square">
            <a:spAutoFit/>
          </a:bodyPr>
          <a:lstStyle/>
          <a:p>
            <a:r>
              <a:rPr kumimoji="1" lang="en" altLang="zh-CN" dirty="0" err="1"/>
              <a:t>org.apache.commons.collections.Transformer</a:t>
            </a:r>
            <a:r>
              <a:rPr kumimoji="1" lang="zh-CN" altLang="en-US" dirty="0"/>
              <a:t>类的作用是从一个对象变为另一个对象，一切就从这里开始了</a:t>
            </a:r>
          </a:p>
        </p:txBody>
      </p:sp>
      <p:pic>
        <p:nvPicPr>
          <p:cNvPr id="3" name="图片 2">
            <a:extLst>
              <a:ext uri="{FF2B5EF4-FFF2-40B4-BE49-F238E27FC236}">
                <a16:creationId xmlns:a16="http://schemas.microsoft.com/office/drawing/2014/main" id="{E98BCD9C-3CFC-8847-BDF4-5071C9392996}"/>
              </a:ext>
            </a:extLst>
          </p:cNvPr>
          <p:cNvPicPr>
            <a:picLocks noChangeAspect="1"/>
          </p:cNvPicPr>
          <p:nvPr/>
        </p:nvPicPr>
        <p:blipFill>
          <a:blip r:embed="rId3"/>
          <a:stretch>
            <a:fillRect/>
          </a:stretch>
        </p:blipFill>
        <p:spPr>
          <a:xfrm>
            <a:off x="4282068" y="1601444"/>
            <a:ext cx="5255632" cy="1764806"/>
          </a:xfrm>
          <a:prstGeom prst="rect">
            <a:avLst/>
          </a:prstGeom>
        </p:spPr>
      </p:pic>
      <p:sp>
        <p:nvSpPr>
          <p:cNvPr id="5" name="文本框 4">
            <a:extLst>
              <a:ext uri="{FF2B5EF4-FFF2-40B4-BE49-F238E27FC236}">
                <a16:creationId xmlns:a16="http://schemas.microsoft.com/office/drawing/2014/main" id="{941B439A-68E1-754E-B7BF-827DE7850DD6}"/>
              </a:ext>
            </a:extLst>
          </p:cNvPr>
          <p:cNvSpPr txBox="1"/>
          <p:nvPr/>
        </p:nvSpPr>
        <p:spPr>
          <a:xfrm>
            <a:off x="633311" y="3550971"/>
            <a:ext cx="7975430" cy="369332"/>
          </a:xfrm>
          <a:prstGeom prst="rect">
            <a:avLst/>
          </a:prstGeom>
          <a:noFill/>
        </p:spPr>
        <p:txBody>
          <a:bodyPr wrap="square" rtlCol="0">
            <a:spAutoFit/>
          </a:bodyPr>
          <a:lstStyle/>
          <a:p>
            <a:r>
              <a:rPr kumimoji="1" lang="zh-CN" altLang="en-US" dirty="0"/>
              <a:t>它是一个接口，可以定制自己想要的功能，比如</a:t>
            </a:r>
          </a:p>
        </p:txBody>
      </p:sp>
      <p:pic>
        <p:nvPicPr>
          <p:cNvPr id="6" name="图片 5">
            <a:extLst>
              <a:ext uri="{FF2B5EF4-FFF2-40B4-BE49-F238E27FC236}">
                <a16:creationId xmlns:a16="http://schemas.microsoft.com/office/drawing/2014/main" id="{DD2DBB28-2DB1-A240-BAA3-2A617CAB6E2D}"/>
              </a:ext>
            </a:extLst>
          </p:cNvPr>
          <p:cNvPicPr>
            <a:picLocks noChangeAspect="1"/>
          </p:cNvPicPr>
          <p:nvPr/>
        </p:nvPicPr>
        <p:blipFill>
          <a:blip r:embed="rId4"/>
          <a:stretch>
            <a:fillRect/>
          </a:stretch>
        </p:blipFill>
        <p:spPr>
          <a:xfrm>
            <a:off x="6206427" y="3663307"/>
            <a:ext cx="3896147" cy="2878151"/>
          </a:xfrm>
          <a:prstGeom prst="rect">
            <a:avLst/>
          </a:prstGeom>
        </p:spPr>
      </p:pic>
    </p:spTree>
    <p:extLst>
      <p:ext uri="{BB962C8B-B14F-4D97-AF65-F5344CB8AC3E}">
        <p14:creationId xmlns:p14="http://schemas.microsoft.com/office/powerpoint/2010/main" val="2387385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en-US" altLang="zh-CN" spc="200" dirty="0" err="1">
                <a:latin typeface="Arial" panose="020B0604020202020204" pitchFamily="34" charset="0"/>
                <a:sym typeface="+mn-ea"/>
              </a:rPr>
              <a:t>InvokerTransformer</a:t>
            </a:r>
            <a:endParaRPr lang="en-US" altLang="zh-CN" spc="200" dirty="0">
              <a:latin typeface="Arial" panose="020B0604020202020204" pitchFamily="34" charset="0"/>
              <a:sym typeface="+mn-ea"/>
            </a:endParaRPr>
          </a:p>
        </p:txBody>
      </p:sp>
      <p:sp>
        <p:nvSpPr>
          <p:cNvPr id="4" name="文本框 3">
            <a:extLst>
              <a:ext uri="{FF2B5EF4-FFF2-40B4-BE49-F238E27FC236}">
                <a16:creationId xmlns:a16="http://schemas.microsoft.com/office/drawing/2014/main" id="{7A63FC13-4689-1547-AFD1-10A4E5F3F665}"/>
              </a:ext>
            </a:extLst>
          </p:cNvPr>
          <p:cNvSpPr txBox="1"/>
          <p:nvPr/>
        </p:nvSpPr>
        <p:spPr>
          <a:xfrm>
            <a:off x="683941" y="1066053"/>
            <a:ext cx="10526752" cy="923330"/>
          </a:xfrm>
          <a:prstGeom prst="rect">
            <a:avLst/>
          </a:prstGeom>
          <a:noFill/>
        </p:spPr>
        <p:txBody>
          <a:bodyPr wrap="square" rtlCol="0">
            <a:spAutoFit/>
          </a:bodyPr>
          <a:lstStyle/>
          <a:p>
            <a:r>
              <a:rPr kumimoji="1" lang="zh-CN" altLang="en-US" dirty="0"/>
              <a:t>这个类实现了反序列化接口</a:t>
            </a:r>
            <a:r>
              <a:rPr kumimoji="1" lang="en-US" altLang="zh-CN" dirty="0" err="1"/>
              <a:t>java.io.Serializable</a:t>
            </a:r>
            <a:endParaRPr kumimoji="1" lang="en-US" altLang="zh-CN" dirty="0"/>
          </a:p>
          <a:p>
            <a:r>
              <a:rPr kumimoji="1" lang="zh-CN" altLang="en-US" dirty="0"/>
              <a:t>它的</a:t>
            </a:r>
            <a:r>
              <a:rPr kumimoji="1" lang="en-US" altLang="zh-CN" dirty="0"/>
              <a:t>transform</a:t>
            </a:r>
            <a:r>
              <a:rPr kumimoji="1" lang="zh-CN" altLang="en-US" dirty="0"/>
              <a:t>方法如下所示：</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F58CEF80-84C0-4548-9198-980CF4C83E05}"/>
              </a:ext>
            </a:extLst>
          </p:cNvPr>
          <p:cNvPicPr>
            <a:picLocks noChangeAspect="1"/>
          </p:cNvPicPr>
          <p:nvPr/>
        </p:nvPicPr>
        <p:blipFill>
          <a:blip r:embed="rId3"/>
          <a:stretch>
            <a:fillRect/>
          </a:stretch>
        </p:blipFill>
        <p:spPr>
          <a:xfrm>
            <a:off x="438614" y="1677149"/>
            <a:ext cx="11587487" cy="3191469"/>
          </a:xfrm>
          <a:prstGeom prst="rect">
            <a:avLst/>
          </a:prstGeom>
        </p:spPr>
      </p:pic>
      <p:sp>
        <p:nvSpPr>
          <p:cNvPr id="8" name="矩形 7">
            <a:extLst>
              <a:ext uri="{FF2B5EF4-FFF2-40B4-BE49-F238E27FC236}">
                <a16:creationId xmlns:a16="http://schemas.microsoft.com/office/drawing/2014/main" id="{ADA99E79-D77D-E842-B1ED-2BFA7ACBCDB8}"/>
              </a:ext>
            </a:extLst>
          </p:cNvPr>
          <p:cNvSpPr/>
          <p:nvPr/>
        </p:nvSpPr>
        <p:spPr>
          <a:xfrm>
            <a:off x="707552" y="5180851"/>
            <a:ext cx="10300010" cy="923330"/>
          </a:xfrm>
          <a:prstGeom prst="rect">
            <a:avLst/>
          </a:prstGeom>
        </p:spPr>
        <p:txBody>
          <a:bodyPr wrap="square">
            <a:spAutoFit/>
          </a:bodyPr>
          <a:lstStyle/>
          <a:p>
            <a:r>
              <a:rPr kumimoji="1" lang="en" altLang="zh-CN" dirty="0" err="1"/>
              <a:t>cls</a:t>
            </a:r>
            <a:r>
              <a:rPr kumimoji="1" lang="zh-CN" altLang="en-US" dirty="0"/>
              <a:t>变量获取到的是传递进来的</a:t>
            </a:r>
            <a:r>
              <a:rPr kumimoji="1" lang="en" altLang="zh-CN" dirty="0"/>
              <a:t>input</a:t>
            </a:r>
            <a:r>
              <a:rPr kumimoji="1" lang="zh-CN" altLang="en-US" dirty="0"/>
              <a:t>的对象值，此处</a:t>
            </a:r>
            <a:r>
              <a:rPr kumimoji="1" lang="en" altLang="zh-CN" dirty="0"/>
              <a:t>input</a:t>
            </a:r>
            <a:r>
              <a:rPr kumimoji="1" lang="zh-CN" altLang="en-US" dirty="0"/>
              <a:t>传递的是</a:t>
            </a:r>
            <a:r>
              <a:rPr kumimoji="1" lang="en" altLang="zh-CN" dirty="0"/>
              <a:t>Runtime</a:t>
            </a:r>
            <a:r>
              <a:rPr kumimoji="1" lang="zh-CN" altLang="en-US" dirty="0"/>
              <a:t>的对象，下面两行代码要反射</a:t>
            </a:r>
            <a:r>
              <a:rPr kumimoji="1" lang="en" altLang="zh-CN" dirty="0"/>
              <a:t>Runtime</a:t>
            </a:r>
            <a:r>
              <a:rPr kumimoji="1" lang="zh-CN" altLang="en-US" dirty="0"/>
              <a:t>的</a:t>
            </a:r>
            <a:r>
              <a:rPr kumimoji="1" lang="en" altLang="zh-CN" dirty="0" err="1"/>
              <a:t>getRuntime</a:t>
            </a:r>
            <a:r>
              <a:rPr kumimoji="1" lang="zh-CN" altLang="en-US" dirty="0"/>
              <a:t>方法，</a:t>
            </a:r>
            <a:r>
              <a:rPr kumimoji="1" lang="en" altLang="zh-CN" dirty="0" err="1"/>
              <a:t>iMethodName</a:t>
            </a:r>
            <a:r>
              <a:rPr kumimoji="1" lang="zh-CN" altLang="en-US" dirty="0"/>
              <a:t>表示要得到的方法名称，</a:t>
            </a:r>
            <a:r>
              <a:rPr kumimoji="1" lang="en" altLang="zh-CN" dirty="0" err="1"/>
              <a:t>iParamTypes</a:t>
            </a:r>
            <a:r>
              <a:rPr kumimoji="1" lang="zh-CN" altLang="en-US" dirty="0"/>
              <a:t>表示方法中所使用的参数类型的数组。</a:t>
            </a:r>
          </a:p>
        </p:txBody>
      </p:sp>
    </p:spTree>
    <p:extLst>
      <p:ext uri="{BB962C8B-B14F-4D97-AF65-F5344CB8AC3E}">
        <p14:creationId xmlns:p14="http://schemas.microsoft.com/office/powerpoint/2010/main" val="3674587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sym typeface="+mn-ea"/>
              </a:rPr>
              <a:t>利用</a:t>
            </a:r>
            <a:r>
              <a:rPr lang="en-US" altLang="zh-CN" spc="200" dirty="0" err="1">
                <a:latin typeface="Arial" panose="020B0604020202020204" pitchFamily="34" charset="0"/>
                <a:sym typeface="+mn-ea"/>
              </a:rPr>
              <a:t>InvokerTransformer</a:t>
            </a:r>
            <a:r>
              <a:rPr lang="zh-CN" altLang="en-US" spc="200" dirty="0">
                <a:latin typeface="Arial" panose="020B0604020202020204" pitchFamily="34" charset="0"/>
                <a:sym typeface="+mn-ea"/>
              </a:rPr>
              <a:t>命令执行</a:t>
            </a:r>
            <a:endParaRPr lang="en-US" altLang="zh-CN" spc="200" dirty="0">
              <a:latin typeface="Arial" panose="020B0604020202020204" pitchFamily="34" charset="0"/>
              <a:sym typeface="+mn-ea"/>
            </a:endParaRPr>
          </a:p>
        </p:txBody>
      </p:sp>
      <p:pic>
        <p:nvPicPr>
          <p:cNvPr id="2" name="图片 1">
            <a:extLst>
              <a:ext uri="{FF2B5EF4-FFF2-40B4-BE49-F238E27FC236}">
                <a16:creationId xmlns:a16="http://schemas.microsoft.com/office/drawing/2014/main" id="{7601ED2B-F8DA-634A-918B-CAA81A13779F}"/>
              </a:ext>
            </a:extLst>
          </p:cNvPr>
          <p:cNvPicPr>
            <a:picLocks noChangeAspect="1"/>
          </p:cNvPicPr>
          <p:nvPr/>
        </p:nvPicPr>
        <p:blipFill>
          <a:blip r:embed="rId3"/>
          <a:stretch>
            <a:fillRect/>
          </a:stretch>
        </p:blipFill>
        <p:spPr>
          <a:xfrm>
            <a:off x="776574" y="1613160"/>
            <a:ext cx="11233290" cy="1385439"/>
          </a:xfrm>
          <a:prstGeom prst="rect">
            <a:avLst/>
          </a:prstGeom>
        </p:spPr>
      </p:pic>
      <p:sp>
        <p:nvSpPr>
          <p:cNvPr id="3" name="文本框 2">
            <a:extLst>
              <a:ext uri="{FF2B5EF4-FFF2-40B4-BE49-F238E27FC236}">
                <a16:creationId xmlns:a16="http://schemas.microsoft.com/office/drawing/2014/main" id="{AC85349B-F96F-F74C-AE98-80DC40C4EBF6}"/>
              </a:ext>
            </a:extLst>
          </p:cNvPr>
          <p:cNvSpPr txBox="1"/>
          <p:nvPr/>
        </p:nvSpPr>
        <p:spPr>
          <a:xfrm>
            <a:off x="912091" y="3636554"/>
            <a:ext cx="9893441" cy="646331"/>
          </a:xfrm>
          <a:prstGeom prst="rect">
            <a:avLst/>
          </a:prstGeom>
          <a:noFill/>
        </p:spPr>
        <p:txBody>
          <a:bodyPr wrap="square" rtlCol="0">
            <a:spAutoFit/>
          </a:bodyPr>
          <a:lstStyle/>
          <a:p>
            <a:r>
              <a:rPr kumimoji="1" lang="zh-CN" altLang="en-US" dirty="0"/>
              <a:t>但是，真实场景下无法直接传入</a:t>
            </a:r>
            <a:r>
              <a:rPr kumimoji="1" lang="en" altLang="zh-CN" dirty="0" err="1"/>
              <a:t>runtime.getruntime</a:t>
            </a:r>
            <a:r>
              <a:rPr kumimoji="1" lang="en" altLang="zh-CN" dirty="0"/>
              <a:t>()</a:t>
            </a:r>
            <a:r>
              <a:rPr kumimoji="1" lang="zh-CN" altLang="en" dirty="0"/>
              <a:t>，</a:t>
            </a:r>
            <a:r>
              <a:rPr kumimoji="1" lang="zh-CN" altLang="en-US" dirty="0"/>
              <a:t>因此就得从一开始开始构造</a:t>
            </a:r>
            <a:endParaRPr kumimoji="1" lang="en-US" altLang="zh-CN" dirty="0"/>
          </a:p>
          <a:p>
            <a:r>
              <a:rPr kumimoji="1" lang="zh-CN" altLang="en-US" dirty="0"/>
              <a:t>最终的执行函数链为</a:t>
            </a:r>
            <a:r>
              <a:rPr kumimoji="1" lang="en" altLang="zh-CN" dirty="0" err="1"/>
              <a:t>Runtime.getRuntime</a:t>
            </a:r>
            <a:r>
              <a:rPr kumimoji="1" lang="en" altLang="zh-CN" dirty="0"/>
              <a:t>().exec(</a:t>
            </a:r>
            <a:r>
              <a:rPr kumimoji="1" lang="en" altLang="zh-CN" dirty="0" err="1"/>
              <a:t>cmd</a:t>
            </a:r>
            <a:r>
              <a:rPr kumimoji="1" lang="en" altLang="zh-CN" dirty="0"/>
              <a:t>)</a:t>
            </a:r>
            <a:r>
              <a:rPr kumimoji="1" lang="zh-CN" altLang="en" dirty="0"/>
              <a:t>，</a:t>
            </a:r>
            <a:r>
              <a:rPr kumimoji="1" lang="zh-CN" altLang="en-US" dirty="0"/>
              <a:t>因此首先构造出</a:t>
            </a:r>
            <a:r>
              <a:rPr kumimoji="1" lang="en" altLang="zh-CN" dirty="0" err="1"/>
              <a:t>Runtime.getRuntime</a:t>
            </a:r>
            <a:r>
              <a:rPr kumimoji="1" lang="en-US" altLang="zh-CN" dirty="0"/>
              <a:t>()</a:t>
            </a:r>
            <a:endParaRPr kumimoji="1" lang="zh-CN" altLang="en-US" dirty="0"/>
          </a:p>
        </p:txBody>
      </p:sp>
    </p:spTree>
    <p:extLst>
      <p:ext uri="{BB962C8B-B14F-4D97-AF65-F5344CB8AC3E}">
        <p14:creationId xmlns:p14="http://schemas.microsoft.com/office/powerpoint/2010/main" val="126880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sym typeface="+mn-ea"/>
              </a:rPr>
              <a:t>构造链的开始</a:t>
            </a:r>
            <a:endParaRPr lang="en-US" altLang="zh-CN" spc="200" dirty="0">
              <a:latin typeface="Arial" panose="020B0604020202020204" pitchFamily="34" charset="0"/>
              <a:sym typeface="+mn-ea"/>
            </a:endParaRPr>
          </a:p>
        </p:txBody>
      </p:sp>
      <p:pic>
        <p:nvPicPr>
          <p:cNvPr id="4" name="图片 3">
            <a:extLst>
              <a:ext uri="{FF2B5EF4-FFF2-40B4-BE49-F238E27FC236}">
                <a16:creationId xmlns:a16="http://schemas.microsoft.com/office/drawing/2014/main" id="{F07A0D7B-1B33-0C44-A7B8-17A133957BE6}"/>
              </a:ext>
            </a:extLst>
          </p:cNvPr>
          <p:cNvPicPr>
            <a:picLocks noChangeAspect="1"/>
          </p:cNvPicPr>
          <p:nvPr/>
        </p:nvPicPr>
        <p:blipFill>
          <a:blip r:embed="rId3"/>
          <a:stretch>
            <a:fillRect/>
          </a:stretch>
        </p:blipFill>
        <p:spPr>
          <a:xfrm>
            <a:off x="682857" y="1410366"/>
            <a:ext cx="11080050" cy="1109546"/>
          </a:xfrm>
          <a:prstGeom prst="rect">
            <a:avLst/>
          </a:prstGeom>
        </p:spPr>
      </p:pic>
      <p:sp>
        <p:nvSpPr>
          <p:cNvPr id="5" name="文本框 4">
            <a:extLst>
              <a:ext uri="{FF2B5EF4-FFF2-40B4-BE49-F238E27FC236}">
                <a16:creationId xmlns:a16="http://schemas.microsoft.com/office/drawing/2014/main" id="{2D60FF0C-6840-B442-8EC4-C954B650C42E}"/>
              </a:ext>
            </a:extLst>
          </p:cNvPr>
          <p:cNvSpPr txBox="1"/>
          <p:nvPr/>
        </p:nvSpPr>
        <p:spPr>
          <a:xfrm>
            <a:off x="682857" y="2782669"/>
            <a:ext cx="6936059" cy="646331"/>
          </a:xfrm>
          <a:prstGeom prst="rect">
            <a:avLst/>
          </a:prstGeom>
          <a:noFill/>
        </p:spPr>
        <p:txBody>
          <a:bodyPr wrap="square" rtlCol="0">
            <a:spAutoFit/>
          </a:bodyPr>
          <a:lstStyle/>
          <a:p>
            <a:r>
              <a:rPr kumimoji="1" lang="zh-CN" altLang="en-US" dirty="0"/>
              <a:t>网上的</a:t>
            </a:r>
            <a:r>
              <a:rPr kumimoji="1" lang="en-US" altLang="zh-CN" dirty="0" err="1"/>
              <a:t>poc</a:t>
            </a:r>
            <a:r>
              <a:rPr kumimoji="1" lang="zh-CN" altLang="en-US" dirty="0"/>
              <a:t>都是这么写的，有问题吗？没问题！</a:t>
            </a:r>
            <a:endParaRPr kumimoji="1" lang="en-US" altLang="zh-CN" dirty="0"/>
          </a:p>
          <a:p>
            <a:r>
              <a:rPr kumimoji="1" lang="zh-CN" altLang="en-US" dirty="0"/>
              <a:t>真的没问题吗？有问题</a:t>
            </a:r>
            <a:r>
              <a:rPr kumimoji="1" lang="en-US" altLang="zh-CN" dirty="0"/>
              <a:t>…</a:t>
            </a:r>
          </a:p>
        </p:txBody>
      </p:sp>
      <p:pic>
        <p:nvPicPr>
          <p:cNvPr id="6" name="图片 5">
            <a:extLst>
              <a:ext uri="{FF2B5EF4-FFF2-40B4-BE49-F238E27FC236}">
                <a16:creationId xmlns:a16="http://schemas.microsoft.com/office/drawing/2014/main" id="{5091E40C-8E5C-4040-ADBC-27ABF23D8A8A}"/>
              </a:ext>
            </a:extLst>
          </p:cNvPr>
          <p:cNvPicPr>
            <a:picLocks noChangeAspect="1"/>
          </p:cNvPicPr>
          <p:nvPr/>
        </p:nvPicPr>
        <p:blipFill>
          <a:blip r:embed="rId4"/>
          <a:stretch>
            <a:fillRect/>
          </a:stretch>
        </p:blipFill>
        <p:spPr>
          <a:xfrm>
            <a:off x="682857" y="3691757"/>
            <a:ext cx="11239500" cy="1574800"/>
          </a:xfrm>
          <a:prstGeom prst="rect">
            <a:avLst/>
          </a:prstGeom>
        </p:spPr>
      </p:pic>
    </p:spTree>
    <p:extLst>
      <p:ext uri="{BB962C8B-B14F-4D97-AF65-F5344CB8AC3E}">
        <p14:creationId xmlns:p14="http://schemas.microsoft.com/office/powerpoint/2010/main" val="2031510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sym typeface="+mn-ea"/>
              </a:rPr>
              <a:t>调链雏形显现</a:t>
            </a:r>
            <a:endParaRPr lang="en-US" altLang="zh-CN" spc="200" dirty="0">
              <a:latin typeface="Arial" panose="020B0604020202020204" pitchFamily="34" charset="0"/>
              <a:sym typeface="+mn-ea"/>
            </a:endParaRPr>
          </a:p>
        </p:txBody>
      </p:sp>
      <p:pic>
        <p:nvPicPr>
          <p:cNvPr id="7" name="图片 6">
            <a:extLst>
              <a:ext uri="{FF2B5EF4-FFF2-40B4-BE49-F238E27FC236}">
                <a16:creationId xmlns:a16="http://schemas.microsoft.com/office/drawing/2014/main" id="{0C82C72B-C618-1F40-A461-60D6814372FB}"/>
              </a:ext>
            </a:extLst>
          </p:cNvPr>
          <p:cNvPicPr>
            <a:picLocks noChangeAspect="1"/>
          </p:cNvPicPr>
          <p:nvPr/>
        </p:nvPicPr>
        <p:blipFill>
          <a:blip r:embed="rId3"/>
          <a:stretch>
            <a:fillRect/>
          </a:stretch>
        </p:blipFill>
        <p:spPr>
          <a:xfrm>
            <a:off x="862204" y="1490080"/>
            <a:ext cx="10533902" cy="963187"/>
          </a:xfrm>
          <a:prstGeom prst="rect">
            <a:avLst/>
          </a:prstGeom>
        </p:spPr>
      </p:pic>
      <p:sp>
        <p:nvSpPr>
          <p:cNvPr id="8" name="文本框 7">
            <a:extLst>
              <a:ext uri="{FF2B5EF4-FFF2-40B4-BE49-F238E27FC236}">
                <a16:creationId xmlns:a16="http://schemas.microsoft.com/office/drawing/2014/main" id="{F35A8BBC-2ABC-284B-B6EA-241A529D50A8}"/>
              </a:ext>
            </a:extLst>
          </p:cNvPr>
          <p:cNvSpPr txBox="1"/>
          <p:nvPr/>
        </p:nvSpPr>
        <p:spPr>
          <a:xfrm>
            <a:off x="862204" y="2923537"/>
            <a:ext cx="7649737" cy="646331"/>
          </a:xfrm>
          <a:prstGeom prst="rect">
            <a:avLst/>
          </a:prstGeom>
          <a:noFill/>
        </p:spPr>
        <p:txBody>
          <a:bodyPr wrap="square" rtlCol="0">
            <a:spAutoFit/>
          </a:bodyPr>
          <a:lstStyle/>
          <a:p>
            <a:r>
              <a:rPr kumimoji="1" lang="zh-CN" altLang="en-US" dirty="0"/>
              <a:t>问题一：</a:t>
            </a:r>
            <a:r>
              <a:rPr kumimoji="1" lang="en-US" altLang="zh-CN" dirty="0"/>
              <a:t>invoke</a:t>
            </a:r>
            <a:r>
              <a:rPr kumimoji="1" lang="zh-CN" altLang="en-US" dirty="0"/>
              <a:t>是干啥的？函数实例</a:t>
            </a:r>
            <a:r>
              <a:rPr kumimoji="1" lang="en-US" altLang="zh-CN" dirty="0"/>
              <a:t>-------&gt;</a:t>
            </a:r>
            <a:r>
              <a:rPr kumimoji="1" lang="zh-CN" altLang="en-US" dirty="0"/>
              <a:t>对象实例</a:t>
            </a:r>
            <a:endParaRPr kumimoji="1" lang="en-US" altLang="zh-CN" dirty="0"/>
          </a:p>
          <a:p>
            <a:r>
              <a:rPr kumimoji="1" lang="zh-CN" altLang="en-US" dirty="0"/>
              <a:t>问题二：这是链么？？当然不是了</a:t>
            </a:r>
          </a:p>
        </p:txBody>
      </p:sp>
    </p:spTree>
    <p:extLst>
      <p:ext uri="{BB962C8B-B14F-4D97-AF65-F5344CB8AC3E}">
        <p14:creationId xmlns:p14="http://schemas.microsoft.com/office/powerpoint/2010/main" val="3765579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cs typeface="微软雅黑" panose="020B0503020204020204" pitchFamily="34" charset="-122"/>
                <a:sym typeface="+mn-ea"/>
              </a:rPr>
              <a:t>链</a:t>
            </a:r>
            <a:r>
              <a:rPr lang="en-US" altLang="zh-CN" spc="200" dirty="0">
                <a:latin typeface="Arial" panose="020B0604020202020204" pitchFamily="34" charset="0"/>
                <a:cs typeface="微软雅黑" panose="020B0503020204020204" pitchFamily="34" charset="-122"/>
                <a:sym typeface="+mn-ea"/>
              </a:rPr>
              <a:t>——</a:t>
            </a:r>
            <a:r>
              <a:rPr lang="en-US" altLang="zh-CN" spc="200" dirty="0" err="1">
                <a:latin typeface="Arial" panose="020B0604020202020204" pitchFamily="34" charset="0"/>
                <a:cs typeface="微软雅黑" panose="020B0503020204020204" pitchFamily="34" charset="-122"/>
                <a:sym typeface="+mn-ea"/>
              </a:rPr>
              <a:t>ChainedTransformer</a:t>
            </a:r>
            <a:endParaRPr lang="en-US" altLang="zh-CN" spc="200" dirty="0">
              <a:latin typeface="Arial" panose="020B0604020202020204" pitchFamily="34" charset="0"/>
              <a:sym typeface="+mn-ea"/>
            </a:endParaRPr>
          </a:p>
        </p:txBody>
      </p:sp>
      <p:pic>
        <p:nvPicPr>
          <p:cNvPr id="3" name="图片 2">
            <a:extLst>
              <a:ext uri="{FF2B5EF4-FFF2-40B4-BE49-F238E27FC236}">
                <a16:creationId xmlns:a16="http://schemas.microsoft.com/office/drawing/2014/main" id="{AE737798-3F4C-0649-B88F-622A8E14B71D}"/>
              </a:ext>
            </a:extLst>
          </p:cNvPr>
          <p:cNvPicPr>
            <a:picLocks noChangeAspect="1"/>
          </p:cNvPicPr>
          <p:nvPr/>
        </p:nvPicPr>
        <p:blipFill>
          <a:blip r:embed="rId3"/>
          <a:stretch>
            <a:fillRect/>
          </a:stretch>
        </p:blipFill>
        <p:spPr>
          <a:xfrm>
            <a:off x="1302384" y="2254649"/>
            <a:ext cx="5969929" cy="3468080"/>
          </a:xfrm>
          <a:prstGeom prst="rect">
            <a:avLst/>
          </a:prstGeom>
        </p:spPr>
      </p:pic>
      <p:sp>
        <p:nvSpPr>
          <p:cNvPr id="4" name="矩形 3">
            <a:extLst>
              <a:ext uri="{FF2B5EF4-FFF2-40B4-BE49-F238E27FC236}">
                <a16:creationId xmlns:a16="http://schemas.microsoft.com/office/drawing/2014/main" id="{2372DE75-FC8D-7340-8A5D-B8E78C50B2B1}"/>
              </a:ext>
            </a:extLst>
          </p:cNvPr>
          <p:cNvSpPr/>
          <p:nvPr/>
        </p:nvSpPr>
        <p:spPr>
          <a:xfrm>
            <a:off x="1302384" y="1314064"/>
            <a:ext cx="9190913" cy="646331"/>
          </a:xfrm>
          <a:prstGeom prst="rect">
            <a:avLst/>
          </a:prstGeom>
        </p:spPr>
        <p:txBody>
          <a:bodyPr wrap="square">
            <a:spAutoFit/>
          </a:bodyPr>
          <a:lstStyle/>
          <a:p>
            <a:r>
              <a:rPr lang="en" altLang="zh-CN" dirty="0" err="1"/>
              <a:t>ChainedTransformer</a:t>
            </a:r>
            <a:r>
              <a:rPr lang="zh-CN" altLang="en-US" dirty="0">
                <a:solidFill>
                  <a:srgbClr val="314659"/>
                </a:solidFill>
                <a:latin typeface="Lato"/>
              </a:rPr>
              <a:t>构造函数，传入一个</a:t>
            </a:r>
            <a:r>
              <a:rPr lang="en" altLang="zh-CN" dirty="0">
                <a:solidFill>
                  <a:srgbClr val="314659"/>
                </a:solidFill>
                <a:latin typeface="Lato"/>
              </a:rPr>
              <a:t>transformer</a:t>
            </a:r>
            <a:r>
              <a:rPr lang="zh-CN" altLang="en-US" dirty="0">
                <a:solidFill>
                  <a:srgbClr val="314659"/>
                </a:solidFill>
                <a:latin typeface="Lato"/>
              </a:rPr>
              <a:t>数组，</a:t>
            </a:r>
            <a:r>
              <a:rPr lang="en" altLang="zh-CN" dirty="0" err="1"/>
              <a:t>ChainedTransformer</a:t>
            </a:r>
            <a:r>
              <a:rPr lang="zh-CN" altLang="en-US" dirty="0"/>
              <a:t>类的</a:t>
            </a:r>
            <a:r>
              <a:rPr lang="en" altLang="zh-CN" dirty="0"/>
              <a:t>transform</a:t>
            </a:r>
            <a:r>
              <a:rPr lang="zh-CN" altLang="en-US" dirty="0"/>
              <a:t>方法，给一个初始的</a:t>
            </a:r>
            <a:r>
              <a:rPr lang="en" altLang="zh-CN" dirty="0"/>
              <a:t>object</a:t>
            </a:r>
            <a:r>
              <a:rPr lang="zh-CN" altLang="en" dirty="0"/>
              <a:t>，</a:t>
            </a:r>
            <a:r>
              <a:rPr lang="zh-CN" altLang="en-US" dirty="0"/>
              <a:t>然后输出作为下一个输入，从而实现链式调用</a:t>
            </a:r>
          </a:p>
        </p:txBody>
      </p:sp>
    </p:spTree>
    <p:extLst>
      <p:ext uri="{BB962C8B-B14F-4D97-AF65-F5344CB8AC3E}">
        <p14:creationId xmlns:p14="http://schemas.microsoft.com/office/powerpoint/2010/main" val="2234360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cs typeface="微软雅黑" panose="020B0503020204020204" pitchFamily="34" charset="-122"/>
                <a:sym typeface="+mn-ea"/>
              </a:rPr>
              <a:t>链</a:t>
            </a:r>
            <a:r>
              <a:rPr lang="en-US" altLang="zh-CN" spc="200" dirty="0">
                <a:latin typeface="Arial" panose="020B0604020202020204" pitchFamily="34" charset="0"/>
                <a:cs typeface="微软雅黑" panose="020B0503020204020204" pitchFamily="34" charset="-122"/>
                <a:sym typeface="+mn-ea"/>
              </a:rPr>
              <a:t>——</a:t>
            </a:r>
            <a:r>
              <a:rPr lang="en-US" altLang="zh-CN" spc="200" dirty="0" err="1">
                <a:latin typeface="Arial" panose="020B0604020202020204" pitchFamily="34" charset="0"/>
                <a:cs typeface="微软雅黑" panose="020B0503020204020204" pitchFamily="34" charset="-122"/>
                <a:sym typeface="+mn-ea"/>
              </a:rPr>
              <a:t>ChainedTransformer</a:t>
            </a:r>
            <a:endParaRPr lang="en-US" altLang="zh-CN" spc="200" dirty="0">
              <a:latin typeface="Arial" panose="020B0604020202020204" pitchFamily="34" charset="0"/>
              <a:cs typeface="微软雅黑" panose="020B0503020204020204" pitchFamily="34" charset="-122"/>
              <a:sym typeface="+mn-ea"/>
            </a:endParaRPr>
          </a:p>
        </p:txBody>
      </p:sp>
      <p:pic>
        <p:nvPicPr>
          <p:cNvPr id="3" name="图片 2">
            <a:extLst>
              <a:ext uri="{FF2B5EF4-FFF2-40B4-BE49-F238E27FC236}">
                <a16:creationId xmlns:a16="http://schemas.microsoft.com/office/drawing/2014/main" id="{5C34C8D2-A85E-B14C-8549-E5B43B767FA2}"/>
              </a:ext>
            </a:extLst>
          </p:cNvPr>
          <p:cNvPicPr>
            <a:picLocks noChangeAspect="1"/>
          </p:cNvPicPr>
          <p:nvPr/>
        </p:nvPicPr>
        <p:blipFill>
          <a:blip r:embed="rId3"/>
          <a:stretch>
            <a:fillRect/>
          </a:stretch>
        </p:blipFill>
        <p:spPr>
          <a:xfrm>
            <a:off x="717550" y="1459307"/>
            <a:ext cx="10756900" cy="1803400"/>
          </a:xfrm>
          <a:prstGeom prst="rect">
            <a:avLst/>
          </a:prstGeom>
        </p:spPr>
      </p:pic>
      <p:sp>
        <p:nvSpPr>
          <p:cNvPr id="6" name="文本框 5">
            <a:extLst>
              <a:ext uri="{FF2B5EF4-FFF2-40B4-BE49-F238E27FC236}">
                <a16:creationId xmlns:a16="http://schemas.microsoft.com/office/drawing/2014/main" id="{A99A82EF-22B0-EC4D-A973-40B0EC404B08}"/>
              </a:ext>
            </a:extLst>
          </p:cNvPr>
          <p:cNvSpPr txBox="1"/>
          <p:nvPr/>
        </p:nvSpPr>
        <p:spPr>
          <a:xfrm>
            <a:off x="851365" y="3595294"/>
            <a:ext cx="10311006" cy="923330"/>
          </a:xfrm>
          <a:prstGeom prst="rect">
            <a:avLst/>
          </a:prstGeom>
          <a:noFill/>
        </p:spPr>
        <p:txBody>
          <a:bodyPr wrap="square" rtlCol="0">
            <a:spAutoFit/>
          </a:bodyPr>
          <a:lstStyle/>
          <a:p>
            <a:r>
              <a:rPr kumimoji="1" lang="en-US" altLang="zh-CN" dirty="0" err="1"/>
              <a:t>ConstantedTransformer</a:t>
            </a:r>
            <a:r>
              <a:rPr kumimoji="1" lang="zh-CN" altLang="en-US" dirty="0"/>
              <a:t>：乍一看好像没啥用，其实不然。它的</a:t>
            </a:r>
            <a:r>
              <a:rPr lang="en" altLang="zh-CN" dirty="0"/>
              <a:t>transform</a:t>
            </a:r>
            <a:r>
              <a:rPr lang="zh-CN" altLang="en" dirty="0"/>
              <a:t>方法</a:t>
            </a:r>
            <a:r>
              <a:rPr lang="zh-CN" altLang="en-US" dirty="0"/>
              <a:t>返回的是</a:t>
            </a:r>
            <a:r>
              <a:rPr lang="en" altLang="zh-CN" dirty="0" err="1"/>
              <a:t>iConstant</a:t>
            </a:r>
            <a:r>
              <a:rPr lang="zh-CN" altLang="en-US" dirty="0"/>
              <a:t>的变量，</a:t>
            </a:r>
            <a:r>
              <a:rPr lang="en" altLang="zh-CN" dirty="0" err="1"/>
              <a:t>iConstant</a:t>
            </a:r>
            <a:r>
              <a:rPr lang="zh-CN" altLang="en-US" dirty="0"/>
              <a:t>的变量必定在</a:t>
            </a:r>
            <a:r>
              <a:rPr lang="en" altLang="zh-CN" dirty="0" err="1"/>
              <a:t>ConstantTransformer</a:t>
            </a:r>
            <a:r>
              <a:rPr lang="en" altLang="zh-CN" dirty="0"/>
              <a:t>(Object)</a:t>
            </a:r>
            <a:r>
              <a:rPr lang="zh-CN" altLang="en-US" dirty="0"/>
              <a:t>方法中被赋值。</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4C97ECDC-2969-D540-BD5E-6A8E78DCBFDA}"/>
              </a:ext>
            </a:extLst>
          </p:cNvPr>
          <p:cNvPicPr>
            <a:picLocks noChangeAspect="1"/>
          </p:cNvPicPr>
          <p:nvPr/>
        </p:nvPicPr>
        <p:blipFill>
          <a:blip r:embed="rId4"/>
          <a:stretch>
            <a:fillRect/>
          </a:stretch>
        </p:blipFill>
        <p:spPr>
          <a:xfrm>
            <a:off x="6259474" y="1309339"/>
            <a:ext cx="4711700" cy="4953000"/>
          </a:xfrm>
          <a:prstGeom prst="rect">
            <a:avLst/>
          </a:prstGeom>
        </p:spPr>
      </p:pic>
      <p:pic>
        <p:nvPicPr>
          <p:cNvPr id="8" name="图片 7">
            <a:extLst>
              <a:ext uri="{FF2B5EF4-FFF2-40B4-BE49-F238E27FC236}">
                <a16:creationId xmlns:a16="http://schemas.microsoft.com/office/drawing/2014/main" id="{06A7C52B-5BB4-4F4D-9104-24693229FC14}"/>
              </a:ext>
            </a:extLst>
          </p:cNvPr>
          <p:cNvPicPr>
            <a:picLocks noChangeAspect="1"/>
          </p:cNvPicPr>
          <p:nvPr/>
        </p:nvPicPr>
        <p:blipFill>
          <a:blip r:embed="rId5"/>
          <a:stretch>
            <a:fillRect/>
          </a:stretch>
        </p:blipFill>
        <p:spPr>
          <a:xfrm>
            <a:off x="851365" y="4266007"/>
            <a:ext cx="5981700" cy="2146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cs typeface="微软雅黑" panose="020B0503020204020204" pitchFamily="34" charset="-122"/>
                <a:sym typeface="+mn-ea"/>
              </a:rPr>
              <a:t>链需要触发</a:t>
            </a:r>
            <a:r>
              <a:rPr lang="en-US" altLang="zh-CN" spc="200" dirty="0">
                <a:latin typeface="Arial" panose="020B0604020202020204" pitchFamily="34" charset="0"/>
                <a:cs typeface="微软雅黑" panose="020B0503020204020204" pitchFamily="34" charset="-122"/>
                <a:sym typeface="+mn-ea"/>
              </a:rPr>
              <a:t>——</a:t>
            </a:r>
            <a:r>
              <a:rPr lang="en-US" altLang="zh-CN" spc="200" dirty="0" err="1">
                <a:latin typeface="Arial" panose="020B0604020202020204" pitchFamily="34" charset="0"/>
                <a:cs typeface="微软雅黑" panose="020B0503020204020204" pitchFamily="34" charset="-122"/>
                <a:sym typeface="+mn-ea"/>
              </a:rPr>
              <a:t>TransformedMap</a:t>
            </a:r>
            <a:endParaRPr lang="en-US" altLang="zh-CN" spc="200" dirty="0">
              <a:latin typeface="Arial" panose="020B0604020202020204" pitchFamily="34" charset="0"/>
              <a:cs typeface="微软雅黑" panose="020B0503020204020204" pitchFamily="34" charset="-122"/>
              <a:sym typeface="+mn-ea"/>
            </a:endParaRPr>
          </a:p>
        </p:txBody>
      </p:sp>
      <p:sp>
        <p:nvSpPr>
          <p:cNvPr id="5" name="矩形 4">
            <a:extLst>
              <a:ext uri="{FF2B5EF4-FFF2-40B4-BE49-F238E27FC236}">
                <a16:creationId xmlns:a16="http://schemas.microsoft.com/office/drawing/2014/main" id="{D52A7210-0DF6-1647-B28E-DFF7FC72F6BC}"/>
              </a:ext>
            </a:extLst>
          </p:cNvPr>
          <p:cNvSpPr/>
          <p:nvPr/>
        </p:nvSpPr>
        <p:spPr>
          <a:xfrm>
            <a:off x="800479" y="1447866"/>
            <a:ext cx="10114155" cy="1200329"/>
          </a:xfrm>
          <a:prstGeom prst="rect">
            <a:avLst/>
          </a:prstGeom>
        </p:spPr>
        <p:txBody>
          <a:bodyPr wrap="square">
            <a:spAutoFit/>
          </a:bodyPr>
          <a:lstStyle/>
          <a:p>
            <a:r>
              <a:rPr kumimoji="1" lang="zh-CN" altLang="en-US" dirty="0"/>
              <a:t>到这一步我们已经构建了一个</a:t>
            </a:r>
            <a:r>
              <a:rPr kumimoji="1" lang="en" altLang="zh-CN" dirty="0"/>
              <a:t>Transformer</a:t>
            </a:r>
            <a:r>
              <a:rPr kumimoji="1" lang="zh-CN" altLang="en-US" dirty="0"/>
              <a:t>恶意链，它是一个</a:t>
            </a:r>
            <a:r>
              <a:rPr kumimoji="1" lang="en" altLang="zh-CN" dirty="0" err="1"/>
              <a:t>ChainedTransformer</a:t>
            </a:r>
            <a:r>
              <a:rPr kumimoji="1" lang="zh-CN" altLang="en-US" dirty="0"/>
              <a:t>类，我们的目标是触发该类的</a:t>
            </a:r>
            <a:r>
              <a:rPr kumimoji="1" lang="en" altLang="zh-CN" dirty="0"/>
              <a:t>transform</a:t>
            </a:r>
            <a:r>
              <a:rPr kumimoji="1" lang="zh-CN" altLang="en-US" dirty="0"/>
              <a:t>方法。那么该方法会直接触发最底层命令执行。我们需要一个</a:t>
            </a:r>
            <a:r>
              <a:rPr kumimoji="1" lang="en" altLang="zh-CN" dirty="0" err="1"/>
              <a:t>TransformedMap.decorate</a:t>
            </a:r>
            <a:r>
              <a:rPr kumimoji="1" lang="zh-CN" altLang="en" dirty="0"/>
              <a:t>。</a:t>
            </a:r>
            <a:r>
              <a:rPr kumimoji="1" lang="zh-CN" altLang="en-US" dirty="0"/>
              <a:t>注意这个</a:t>
            </a:r>
            <a:r>
              <a:rPr kumimoji="1" lang="en" altLang="zh-CN" dirty="0"/>
              <a:t>Map</a:t>
            </a:r>
            <a:r>
              <a:rPr kumimoji="1" lang="zh-CN" altLang="en-US" dirty="0"/>
              <a:t>是</a:t>
            </a:r>
            <a:r>
              <a:rPr kumimoji="1" lang="en" altLang="zh-CN" dirty="0"/>
              <a:t>CC</a:t>
            </a:r>
            <a:r>
              <a:rPr kumimoji="1" lang="zh-CN" altLang="en-US" dirty="0"/>
              <a:t>包中的</a:t>
            </a:r>
            <a:r>
              <a:rPr kumimoji="1" lang="en" altLang="zh-CN" dirty="0"/>
              <a:t>Map</a:t>
            </a:r>
            <a:r>
              <a:rPr kumimoji="1" lang="zh-CN" altLang="en" dirty="0"/>
              <a:t>，</a:t>
            </a:r>
            <a:r>
              <a:rPr kumimoji="1" lang="zh-CN" altLang="en-US" dirty="0"/>
              <a:t>不是</a:t>
            </a:r>
            <a:r>
              <a:rPr kumimoji="1" lang="en" altLang="zh-CN" dirty="0" err="1"/>
              <a:t>java.util</a:t>
            </a:r>
            <a:r>
              <a:rPr kumimoji="1" lang="zh-CN" altLang="en-US" dirty="0"/>
              <a:t>中的</a:t>
            </a:r>
            <a:r>
              <a:rPr kumimoji="1" lang="en" altLang="zh-CN" dirty="0"/>
              <a:t>Map</a:t>
            </a:r>
            <a:r>
              <a:rPr kumimoji="1" lang="zh-CN" altLang="en" dirty="0"/>
              <a:t>。</a:t>
            </a:r>
            <a:r>
              <a:rPr kumimoji="1" lang="zh-CN" altLang="en-US" dirty="0"/>
              <a:t>首先说说这个</a:t>
            </a:r>
            <a:r>
              <a:rPr kumimoji="1" lang="en" altLang="zh-CN" dirty="0"/>
              <a:t>decorate</a:t>
            </a:r>
            <a:r>
              <a:rPr kumimoji="1" lang="zh-CN" altLang="en-US" dirty="0"/>
              <a:t>的作用</a:t>
            </a:r>
            <a:r>
              <a:rPr kumimoji="1" lang="en-US" altLang="zh-CN" dirty="0"/>
              <a:t>:</a:t>
            </a:r>
            <a:endParaRPr kumimoji="1" lang="zh-CN" altLang="en-US" dirty="0"/>
          </a:p>
        </p:txBody>
      </p:sp>
      <p:pic>
        <p:nvPicPr>
          <p:cNvPr id="9" name="图片 8">
            <a:extLst>
              <a:ext uri="{FF2B5EF4-FFF2-40B4-BE49-F238E27FC236}">
                <a16:creationId xmlns:a16="http://schemas.microsoft.com/office/drawing/2014/main" id="{8AF5B6C0-EBB6-D447-8ACB-7C1BD3A6D58F}"/>
              </a:ext>
            </a:extLst>
          </p:cNvPr>
          <p:cNvPicPr>
            <a:picLocks noChangeAspect="1"/>
          </p:cNvPicPr>
          <p:nvPr/>
        </p:nvPicPr>
        <p:blipFill>
          <a:blip r:embed="rId3"/>
          <a:stretch>
            <a:fillRect/>
          </a:stretch>
        </p:blipFill>
        <p:spPr>
          <a:xfrm>
            <a:off x="954087" y="2749650"/>
            <a:ext cx="9458643" cy="679350"/>
          </a:xfrm>
          <a:prstGeom prst="rect">
            <a:avLst/>
          </a:prstGeom>
        </p:spPr>
      </p:pic>
      <p:sp>
        <p:nvSpPr>
          <p:cNvPr id="10" name="矩形 9">
            <a:extLst>
              <a:ext uri="{FF2B5EF4-FFF2-40B4-BE49-F238E27FC236}">
                <a16:creationId xmlns:a16="http://schemas.microsoft.com/office/drawing/2014/main" id="{1801B358-DF10-3840-A4FE-ECCED98FE91C}"/>
              </a:ext>
            </a:extLst>
          </p:cNvPr>
          <p:cNvSpPr/>
          <p:nvPr/>
        </p:nvSpPr>
        <p:spPr>
          <a:xfrm>
            <a:off x="800478" y="3735648"/>
            <a:ext cx="10114155" cy="1477328"/>
          </a:xfrm>
          <a:prstGeom prst="rect">
            <a:avLst/>
          </a:prstGeom>
        </p:spPr>
        <p:txBody>
          <a:bodyPr wrap="square">
            <a:spAutoFit/>
          </a:bodyPr>
          <a:lstStyle/>
          <a:p>
            <a:r>
              <a:rPr kumimoji="1" lang="zh-CN" altLang="en-US" dirty="0"/>
              <a:t>它的逻辑是传入一个</a:t>
            </a:r>
            <a:r>
              <a:rPr kumimoji="1" lang="en" altLang="zh-CN" dirty="0"/>
              <a:t>map</a:t>
            </a:r>
            <a:r>
              <a:rPr kumimoji="1" lang="zh-CN" altLang="en-US" dirty="0"/>
              <a:t>对象，</a:t>
            </a:r>
            <a:r>
              <a:rPr kumimoji="1" lang="en" altLang="zh-CN" dirty="0" err="1"/>
              <a:t>keyTransformer</a:t>
            </a:r>
            <a:r>
              <a:rPr kumimoji="1" lang="zh-CN" altLang="en-US" dirty="0"/>
              <a:t>数组，</a:t>
            </a:r>
            <a:r>
              <a:rPr kumimoji="1" lang="en" altLang="zh-CN" dirty="0" err="1"/>
              <a:t>valueTransformer</a:t>
            </a:r>
            <a:r>
              <a:rPr kumimoji="1" lang="zh-CN" altLang="en-US" dirty="0"/>
              <a:t>数组，然后构造一个</a:t>
            </a:r>
            <a:r>
              <a:rPr kumimoji="1" lang="en" altLang="zh-CN" dirty="0" err="1"/>
              <a:t>TransformedMap</a:t>
            </a:r>
            <a:r>
              <a:rPr kumimoji="1" lang="zh-CN" altLang="en" dirty="0"/>
              <a:t>。</a:t>
            </a:r>
            <a:r>
              <a:rPr kumimoji="1" lang="zh-CN" altLang="en-US" dirty="0"/>
              <a:t>已知公开</a:t>
            </a:r>
            <a:r>
              <a:rPr kumimoji="1" lang="en" altLang="zh-CN" dirty="0"/>
              <a:t>CC</a:t>
            </a:r>
            <a:r>
              <a:rPr kumimoji="1" lang="zh-CN" altLang="en-US" dirty="0"/>
              <a:t>链的调用起点一般就在这里，即我们要触发</a:t>
            </a:r>
            <a:r>
              <a:rPr kumimoji="1" lang="en" altLang="zh-CN" dirty="0" err="1"/>
              <a:t>TransformedMap</a:t>
            </a:r>
            <a:r>
              <a:rPr kumimoji="1" lang="zh-CN" altLang="en-US" dirty="0"/>
              <a:t>的</a:t>
            </a:r>
            <a:r>
              <a:rPr kumimoji="1" lang="en" altLang="zh-CN" dirty="0" err="1"/>
              <a:t>putAll</a:t>
            </a:r>
            <a:r>
              <a:rPr kumimoji="1" lang="en" altLang="zh-CN" dirty="0"/>
              <a:t>/put/</a:t>
            </a:r>
            <a:r>
              <a:rPr kumimoji="1" lang="en" altLang="zh-CN" dirty="0" err="1"/>
              <a:t>checkSetValue</a:t>
            </a:r>
            <a:r>
              <a:rPr kumimoji="1" lang="zh-CN" altLang="en-US" dirty="0"/>
              <a:t>方法</a:t>
            </a:r>
            <a:r>
              <a:rPr kumimoji="1" lang="en-US" altLang="zh-CN" dirty="0"/>
              <a:t>(</a:t>
            </a:r>
            <a:r>
              <a:rPr kumimoji="1" lang="zh-CN" altLang="en-US" dirty="0"/>
              <a:t>其中任意一种</a:t>
            </a:r>
            <a:r>
              <a:rPr kumimoji="1" lang="en-US" altLang="zh-CN" dirty="0"/>
              <a:t>)</a:t>
            </a:r>
            <a:r>
              <a:rPr kumimoji="1" lang="zh-CN" altLang="en-US" dirty="0"/>
              <a:t>。因为这三种方法中存在对传入</a:t>
            </a:r>
            <a:r>
              <a:rPr kumimoji="1" lang="en" altLang="zh-CN" dirty="0" err="1"/>
              <a:t>keyTransformer</a:t>
            </a:r>
            <a:r>
              <a:rPr kumimoji="1" lang="zh-CN" altLang="en-US" dirty="0"/>
              <a:t>或</a:t>
            </a:r>
            <a:r>
              <a:rPr kumimoji="1" lang="en" altLang="zh-CN" dirty="0" err="1"/>
              <a:t>valueTransformer</a:t>
            </a:r>
            <a:r>
              <a:rPr kumimoji="1" lang="zh-CN" altLang="en-US" dirty="0"/>
              <a:t>其</a:t>
            </a:r>
            <a:r>
              <a:rPr kumimoji="1" lang="en" altLang="zh-CN" dirty="0"/>
              <a:t>transform</a:t>
            </a:r>
            <a:r>
              <a:rPr kumimoji="1" lang="zh-CN" altLang="en-US" dirty="0"/>
              <a:t>方法的调用，调用点追溯至该</a:t>
            </a:r>
            <a:r>
              <a:rPr kumimoji="1" lang="en" altLang="zh-CN" dirty="0" err="1"/>
              <a:t>TransformedMap</a:t>
            </a:r>
            <a:r>
              <a:rPr kumimoji="1" lang="zh-CN" altLang="en-US" dirty="0"/>
              <a:t>的</a:t>
            </a:r>
            <a:r>
              <a:rPr kumimoji="1" lang="en" altLang="zh-CN" dirty="0" err="1"/>
              <a:t>transformKey</a:t>
            </a:r>
            <a:r>
              <a:rPr kumimoji="1" lang="zh-CN" altLang="en-US" dirty="0"/>
              <a:t>和</a:t>
            </a:r>
            <a:r>
              <a:rPr kumimoji="1" lang="en" altLang="zh-CN" dirty="0" err="1"/>
              <a:t>transformValue</a:t>
            </a:r>
            <a:r>
              <a:rPr kumimoji="1" lang="zh-CN" altLang="en-US" dirty="0"/>
              <a:t>方法。</a:t>
            </a:r>
          </a:p>
        </p:txBody>
      </p:sp>
      <p:pic>
        <p:nvPicPr>
          <p:cNvPr id="11" name="图片 10">
            <a:extLst>
              <a:ext uri="{FF2B5EF4-FFF2-40B4-BE49-F238E27FC236}">
                <a16:creationId xmlns:a16="http://schemas.microsoft.com/office/drawing/2014/main" id="{27D16646-2370-4D4E-A004-F38A7B2A94BB}"/>
              </a:ext>
            </a:extLst>
          </p:cNvPr>
          <p:cNvPicPr>
            <a:picLocks noChangeAspect="1"/>
          </p:cNvPicPr>
          <p:nvPr/>
        </p:nvPicPr>
        <p:blipFill>
          <a:blip r:embed="rId4"/>
          <a:stretch>
            <a:fillRect/>
          </a:stretch>
        </p:blipFill>
        <p:spPr>
          <a:xfrm>
            <a:off x="5790648" y="2188664"/>
            <a:ext cx="5324775" cy="4042284"/>
          </a:xfrm>
          <a:prstGeom prst="rect">
            <a:avLst/>
          </a:prstGeom>
        </p:spPr>
      </p:pic>
    </p:spTree>
    <p:extLst>
      <p:ext uri="{BB962C8B-B14F-4D97-AF65-F5344CB8AC3E}">
        <p14:creationId xmlns:p14="http://schemas.microsoft.com/office/powerpoint/2010/main" val="305512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cs typeface="微软雅黑" panose="020B0503020204020204" pitchFamily="34" charset="-122"/>
                <a:sym typeface="+mn-ea"/>
              </a:rPr>
              <a:t>链需要触发</a:t>
            </a:r>
            <a:r>
              <a:rPr lang="en-US" altLang="zh-CN" spc="200" dirty="0">
                <a:latin typeface="Arial" panose="020B0604020202020204" pitchFamily="34" charset="0"/>
                <a:cs typeface="微软雅黑" panose="020B0503020204020204" pitchFamily="34" charset="-122"/>
                <a:sym typeface="+mn-ea"/>
              </a:rPr>
              <a:t>——</a:t>
            </a:r>
            <a:r>
              <a:rPr lang="en-US" altLang="zh-CN" spc="200" dirty="0" err="1">
                <a:latin typeface="Arial" panose="020B0604020202020204" pitchFamily="34" charset="0"/>
                <a:cs typeface="微软雅黑" panose="020B0503020204020204" pitchFamily="34" charset="-122"/>
                <a:sym typeface="+mn-ea"/>
              </a:rPr>
              <a:t>TransformedMap</a:t>
            </a:r>
            <a:endParaRPr lang="en-US" altLang="zh-CN" spc="200" dirty="0">
              <a:latin typeface="Arial" panose="020B0604020202020204" pitchFamily="34" charset="0"/>
              <a:cs typeface="微软雅黑" panose="020B0503020204020204" pitchFamily="34" charset="-122"/>
              <a:sym typeface="+mn-ea"/>
            </a:endParaRPr>
          </a:p>
        </p:txBody>
      </p:sp>
      <p:pic>
        <p:nvPicPr>
          <p:cNvPr id="3" name="图片 2">
            <a:extLst>
              <a:ext uri="{FF2B5EF4-FFF2-40B4-BE49-F238E27FC236}">
                <a16:creationId xmlns:a16="http://schemas.microsoft.com/office/drawing/2014/main" id="{3BB5B85D-44C6-3C45-B345-87D892DAF2ED}"/>
              </a:ext>
            </a:extLst>
          </p:cNvPr>
          <p:cNvPicPr>
            <a:picLocks noChangeAspect="1"/>
          </p:cNvPicPr>
          <p:nvPr/>
        </p:nvPicPr>
        <p:blipFill>
          <a:blip r:embed="rId3"/>
          <a:stretch>
            <a:fillRect/>
          </a:stretch>
        </p:blipFill>
        <p:spPr>
          <a:xfrm>
            <a:off x="973184" y="1331487"/>
            <a:ext cx="9510860" cy="2097513"/>
          </a:xfrm>
          <a:prstGeom prst="rect">
            <a:avLst/>
          </a:prstGeom>
        </p:spPr>
      </p:pic>
      <p:sp>
        <p:nvSpPr>
          <p:cNvPr id="4" name="矩形 3">
            <a:extLst>
              <a:ext uri="{FF2B5EF4-FFF2-40B4-BE49-F238E27FC236}">
                <a16:creationId xmlns:a16="http://schemas.microsoft.com/office/drawing/2014/main" id="{F7B80628-6342-2948-913D-1E0EC83309AA}"/>
              </a:ext>
            </a:extLst>
          </p:cNvPr>
          <p:cNvSpPr/>
          <p:nvPr/>
        </p:nvSpPr>
        <p:spPr>
          <a:xfrm>
            <a:off x="973183" y="3607419"/>
            <a:ext cx="10557177" cy="2585323"/>
          </a:xfrm>
          <a:prstGeom prst="rect">
            <a:avLst/>
          </a:prstGeom>
        </p:spPr>
        <p:txBody>
          <a:bodyPr wrap="square">
            <a:spAutoFit/>
          </a:bodyPr>
          <a:lstStyle/>
          <a:p>
            <a:r>
              <a:rPr kumimoji="1" lang="zh-CN" altLang="en-US" dirty="0"/>
              <a:t>那么我们如何触发</a:t>
            </a:r>
            <a:r>
              <a:rPr kumimoji="1" lang="en" altLang="zh-CN" dirty="0" err="1"/>
              <a:t>TransformedMap</a:t>
            </a:r>
            <a:r>
              <a:rPr kumimoji="1" lang="zh-CN" altLang="en-US" dirty="0"/>
              <a:t>的这三种方法之一呢？</a:t>
            </a:r>
            <a:br>
              <a:rPr kumimoji="1" lang="zh-CN" altLang="en-US" dirty="0"/>
            </a:br>
            <a:r>
              <a:rPr kumimoji="1" lang="zh-CN" altLang="en-US" dirty="0"/>
              <a:t>我们知道，当某个类重写了反序列化的关键函数</a:t>
            </a:r>
            <a:r>
              <a:rPr kumimoji="1" lang="en" altLang="zh-CN" dirty="0" err="1"/>
              <a:t>readObject</a:t>
            </a:r>
            <a:r>
              <a:rPr kumimoji="1" lang="zh-CN" altLang="en-US" dirty="0"/>
              <a:t>时，那么外部任意接口反序列化就会调用该类的</a:t>
            </a:r>
            <a:r>
              <a:rPr kumimoji="1" lang="en" altLang="zh-CN" dirty="0" err="1"/>
              <a:t>readObject</a:t>
            </a:r>
            <a:r>
              <a:rPr kumimoji="1" lang="zh-CN" altLang="en-US" dirty="0"/>
              <a:t>方法。攻击者可以查找那些已知框架或组件中存在反序列化调用的接口然后传入我们上述的恶意链的</a:t>
            </a:r>
            <a:r>
              <a:rPr kumimoji="1" lang="en" altLang="zh-CN" dirty="0"/>
              <a:t>payload(</a:t>
            </a:r>
            <a:r>
              <a:rPr kumimoji="1" lang="zh-CN" altLang="en-US" dirty="0"/>
              <a:t>对应接口的二进制流</a:t>
            </a:r>
            <a:r>
              <a:rPr kumimoji="1" lang="en-US" altLang="zh-CN" dirty="0"/>
              <a:t>)</a:t>
            </a:r>
            <a:r>
              <a:rPr kumimoji="1" lang="zh-CN" altLang="en-US" dirty="0"/>
              <a:t>从而实现反序列化的控制。那么我们要通过外部触发这条攻击链，需要实现的目标有三</a:t>
            </a:r>
            <a:br>
              <a:rPr kumimoji="1" lang="zh-CN" altLang="en-US" dirty="0"/>
            </a:br>
            <a:r>
              <a:rPr kumimoji="1" lang="en-US" altLang="zh-CN" dirty="0"/>
              <a:t>1)</a:t>
            </a:r>
            <a:r>
              <a:rPr kumimoji="1" lang="zh-CN" altLang="en-US" dirty="0"/>
              <a:t>触发</a:t>
            </a:r>
            <a:r>
              <a:rPr kumimoji="1" lang="en" altLang="zh-CN" dirty="0"/>
              <a:t>put/</a:t>
            </a:r>
            <a:r>
              <a:rPr kumimoji="1" lang="en" altLang="zh-CN" dirty="0" err="1"/>
              <a:t>putAll</a:t>
            </a:r>
            <a:r>
              <a:rPr kumimoji="1" lang="en" altLang="zh-CN" dirty="0"/>
              <a:t>/</a:t>
            </a:r>
            <a:r>
              <a:rPr kumimoji="1" lang="en" altLang="zh-CN" dirty="0" err="1"/>
              <a:t>checkSetValue</a:t>
            </a:r>
            <a:br>
              <a:rPr kumimoji="1" lang="zh-CN" altLang="en-US" dirty="0"/>
            </a:br>
            <a:r>
              <a:rPr kumimoji="1" lang="en-US" altLang="zh-CN" dirty="0"/>
              <a:t>2)</a:t>
            </a:r>
            <a:r>
              <a:rPr kumimoji="1" lang="zh-CN" altLang="en-US" dirty="0"/>
              <a:t>找到某个可序列化的类，重写了</a:t>
            </a:r>
            <a:r>
              <a:rPr kumimoji="1" lang="en" altLang="zh-CN" dirty="0" err="1"/>
              <a:t>readObject</a:t>
            </a:r>
            <a:r>
              <a:rPr kumimoji="1" lang="zh-CN" altLang="en-US" dirty="0"/>
              <a:t>方法</a:t>
            </a:r>
            <a:br>
              <a:rPr kumimoji="1" lang="zh-CN" altLang="en-US" dirty="0"/>
            </a:br>
            <a:r>
              <a:rPr kumimoji="1" lang="en-US" altLang="zh-CN" dirty="0"/>
              <a:t>3)</a:t>
            </a:r>
            <a:r>
              <a:rPr kumimoji="1" lang="en" altLang="zh-CN" dirty="0" err="1"/>
              <a:t>readObject</a:t>
            </a:r>
            <a:r>
              <a:rPr kumimoji="1" lang="en" altLang="zh-CN" dirty="0"/>
              <a:t>()</a:t>
            </a:r>
            <a:r>
              <a:rPr kumimoji="1" lang="zh-CN" altLang="en-US" dirty="0"/>
              <a:t>中对</a:t>
            </a:r>
            <a:r>
              <a:rPr kumimoji="1" lang="en" altLang="zh-CN" dirty="0"/>
              <a:t>Map</a:t>
            </a:r>
            <a:r>
              <a:rPr kumimoji="1" lang="zh-CN" altLang="en-US" dirty="0"/>
              <a:t>类型的变量进行了键值修改操作，并且这个</a:t>
            </a:r>
            <a:r>
              <a:rPr kumimoji="1" lang="en" altLang="zh-CN" dirty="0"/>
              <a:t>Map</a:t>
            </a:r>
            <a:r>
              <a:rPr kumimoji="1" lang="zh-CN" altLang="en-US" dirty="0"/>
              <a:t>变量是可控的，可以控制它的键值传入我们的定制链</a:t>
            </a:r>
          </a:p>
        </p:txBody>
      </p:sp>
    </p:spTree>
    <p:extLst>
      <p:ext uri="{BB962C8B-B14F-4D97-AF65-F5344CB8AC3E}">
        <p14:creationId xmlns:p14="http://schemas.microsoft.com/office/powerpoint/2010/main" val="3236403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cs typeface="微软雅黑" panose="020B0503020204020204" pitchFamily="34" charset="-122"/>
                <a:sym typeface="+mn-ea"/>
              </a:rPr>
              <a:t>完美的</a:t>
            </a:r>
            <a:r>
              <a:rPr lang="en-US" altLang="zh-CN" spc="200" dirty="0" err="1">
                <a:latin typeface="Arial" panose="020B0604020202020204" pitchFamily="34" charset="0"/>
                <a:cs typeface="微软雅黑" panose="020B0503020204020204" pitchFamily="34" charset="-122"/>
                <a:sym typeface="+mn-ea"/>
              </a:rPr>
              <a:t>AnnotationInvocationHandler</a:t>
            </a:r>
            <a:endParaRPr lang="en-US" altLang="zh-CN" spc="200" dirty="0">
              <a:latin typeface="Arial" panose="020B0604020202020204" pitchFamily="34" charset="0"/>
              <a:cs typeface="微软雅黑" panose="020B0503020204020204" pitchFamily="34" charset="-122"/>
              <a:sym typeface="+mn-ea"/>
            </a:endParaRPr>
          </a:p>
        </p:txBody>
      </p:sp>
      <p:sp>
        <p:nvSpPr>
          <p:cNvPr id="2" name="矩形 1">
            <a:extLst>
              <a:ext uri="{FF2B5EF4-FFF2-40B4-BE49-F238E27FC236}">
                <a16:creationId xmlns:a16="http://schemas.microsoft.com/office/drawing/2014/main" id="{61096014-AD90-6C4E-9E36-8B80DBD7F2F2}"/>
              </a:ext>
            </a:extLst>
          </p:cNvPr>
          <p:cNvSpPr/>
          <p:nvPr/>
        </p:nvSpPr>
        <p:spPr>
          <a:xfrm>
            <a:off x="1302385" y="1132238"/>
            <a:ext cx="9350926" cy="923330"/>
          </a:xfrm>
          <a:prstGeom prst="rect">
            <a:avLst/>
          </a:prstGeom>
        </p:spPr>
        <p:txBody>
          <a:bodyPr wrap="square">
            <a:spAutoFit/>
          </a:bodyPr>
          <a:lstStyle/>
          <a:p>
            <a:r>
              <a:rPr kumimoji="1" lang="zh-CN" altLang="en-US" dirty="0"/>
              <a:t>针对上一节提出的三个目标，有研究员找到了这个满足需求的类，它是</a:t>
            </a:r>
            <a:r>
              <a:rPr kumimoji="1" lang="en" altLang="zh-CN" dirty="0" err="1"/>
              <a:t>AnnotationInvocationHandler</a:t>
            </a:r>
            <a:r>
              <a:rPr kumimoji="1" lang="zh-CN" altLang="en" dirty="0"/>
              <a:t>，</a:t>
            </a:r>
            <a:r>
              <a:rPr kumimoji="1" lang="zh-CN" altLang="en-US" dirty="0"/>
              <a:t>全名是</a:t>
            </a:r>
            <a:r>
              <a:rPr kumimoji="1" lang="en" altLang="zh-CN" dirty="0" err="1"/>
              <a:t>sun.reflect.annotation.AnnotationInvocationHandler</a:t>
            </a:r>
            <a:r>
              <a:rPr kumimoji="1" lang="zh-CN" altLang="en" dirty="0"/>
              <a:t>。</a:t>
            </a:r>
            <a:r>
              <a:rPr kumimoji="1" lang="zh-CN" altLang="en-US" dirty="0"/>
              <a:t>我们观察他重写的</a:t>
            </a:r>
            <a:r>
              <a:rPr kumimoji="1" lang="en" altLang="zh-CN" dirty="0" err="1"/>
              <a:t>readObject</a:t>
            </a:r>
            <a:r>
              <a:rPr kumimoji="1" lang="zh-CN" altLang="en-US" dirty="0"/>
              <a:t>方法。</a:t>
            </a:r>
          </a:p>
        </p:txBody>
      </p:sp>
      <p:pic>
        <p:nvPicPr>
          <p:cNvPr id="8" name="图片 7">
            <a:extLst>
              <a:ext uri="{FF2B5EF4-FFF2-40B4-BE49-F238E27FC236}">
                <a16:creationId xmlns:a16="http://schemas.microsoft.com/office/drawing/2014/main" id="{4692BD70-0A33-284E-B0CB-F3B04E6AEBBE}"/>
              </a:ext>
            </a:extLst>
          </p:cNvPr>
          <p:cNvPicPr>
            <a:picLocks noChangeAspect="1"/>
          </p:cNvPicPr>
          <p:nvPr/>
        </p:nvPicPr>
        <p:blipFill>
          <a:blip r:embed="rId3"/>
          <a:stretch>
            <a:fillRect/>
          </a:stretch>
        </p:blipFill>
        <p:spPr>
          <a:xfrm>
            <a:off x="1302385" y="1971842"/>
            <a:ext cx="7869716" cy="4675417"/>
          </a:xfrm>
          <a:prstGeom prst="rect">
            <a:avLst/>
          </a:prstGeom>
        </p:spPr>
      </p:pic>
      <p:pic>
        <p:nvPicPr>
          <p:cNvPr id="7" name="图片 6">
            <a:extLst>
              <a:ext uri="{FF2B5EF4-FFF2-40B4-BE49-F238E27FC236}">
                <a16:creationId xmlns:a16="http://schemas.microsoft.com/office/drawing/2014/main" id="{2AF7857C-C618-E244-96E2-CFE7EE87BE82}"/>
              </a:ext>
            </a:extLst>
          </p:cNvPr>
          <p:cNvPicPr>
            <a:picLocks noChangeAspect="1"/>
          </p:cNvPicPr>
          <p:nvPr/>
        </p:nvPicPr>
        <p:blipFill>
          <a:blip r:embed="rId4"/>
          <a:stretch>
            <a:fillRect/>
          </a:stretch>
        </p:blipFill>
        <p:spPr>
          <a:xfrm>
            <a:off x="8702201" y="1963479"/>
            <a:ext cx="469900" cy="292100"/>
          </a:xfrm>
          <a:prstGeom prst="rect">
            <a:avLst/>
          </a:prstGeom>
        </p:spPr>
      </p:pic>
      <p:sp>
        <p:nvSpPr>
          <p:cNvPr id="9" name="矩形 8">
            <a:extLst>
              <a:ext uri="{FF2B5EF4-FFF2-40B4-BE49-F238E27FC236}">
                <a16:creationId xmlns:a16="http://schemas.microsoft.com/office/drawing/2014/main" id="{37FD398D-8501-BF4B-9ADD-1BDD7C1F4F6D}"/>
              </a:ext>
            </a:extLst>
          </p:cNvPr>
          <p:cNvSpPr/>
          <p:nvPr/>
        </p:nvSpPr>
        <p:spPr>
          <a:xfrm>
            <a:off x="5654201" y="2799705"/>
            <a:ext cx="6096000" cy="1754326"/>
          </a:xfrm>
          <a:prstGeom prst="rect">
            <a:avLst/>
          </a:prstGeom>
        </p:spPr>
        <p:txBody>
          <a:bodyPr>
            <a:spAutoFit/>
          </a:bodyPr>
          <a:lstStyle/>
          <a:p>
            <a:r>
              <a:rPr lang="zh-CN" altLang="en-US" dirty="0"/>
              <a:t>简直完美。它的成员变量</a:t>
            </a:r>
            <a:r>
              <a:rPr lang="en" altLang="zh-CN" dirty="0" err="1"/>
              <a:t>memberValues</a:t>
            </a:r>
            <a:r>
              <a:rPr lang="zh-CN" altLang="en-US" dirty="0"/>
              <a:t>为</a:t>
            </a:r>
            <a:r>
              <a:rPr lang="en" altLang="zh-CN" dirty="0"/>
              <a:t>Map&lt;String, Object&gt; </a:t>
            </a:r>
            <a:r>
              <a:rPr lang="zh-CN" altLang="en-US" dirty="0"/>
              <a:t>类型，并且在重写的</a:t>
            </a:r>
            <a:r>
              <a:rPr lang="en" altLang="zh-CN" dirty="0" err="1"/>
              <a:t>readObject</a:t>
            </a:r>
            <a:r>
              <a:rPr lang="en" altLang="zh-CN" dirty="0"/>
              <a:t>()</a:t>
            </a:r>
            <a:r>
              <a:rPr lang="zh-CN" altLang="en-US" dirty="0"/>
              <a:t>方法中有</a:t>
            </a:r>
            <a:r>
              <a:rPr lang="en" altLang="zh-CN" dirty="0" err="1"/>
              <a:t>memberValue.setValue</a:t>
            </a:r>
            <a:r>
              <a:rPr lang="en" altLang="zh-CN" dirty="0"/>
              <a:t>()</a:t>
            </a:r>
            <a:r>
              <a:rPr lang="zh-CN" altLang="en-US" dirty="0"/>
              <a:t>的操作。</a:t>
            </a:r>
            <a:endParaRPr lang="en-US" altLang="zh-CN" dirty="0">
              <a:solidFill>
                <a:srgbClr val="314659"/>
              </a:solidFill>
              <a:latin typeface="Lato"/>
            </a:endParaRPr>
          </a:p>
          <a:p>
            <a:r>
              <a:rPr lang="zh-CN" altLang="en-US" dirty="0"/>
              <a:t>那么当执行到该函数时就会存在</a:t>
            </a:r>
            <a:r>
              <a:rPr lang="en" altLang="zh-CN" dirty="0" err="1"/>
              <a:t>Map.setValue</a:t>
            </a:r>
            <a:r>
              <a:rPr lang="zh-CN" altLang="en-US" dirty="0"/>
              <a:t>的调用，该</a:t>
            </a:r>
            <a:r>
              <a:rPr lang="en" altLang="zh-CN" dirty="0" err="1"/>
              <a:t>setValue</a:t>
            </a:r>
            <a:r>
              <a:rPr lang="zh-CN" altLang="en-US" dirty="0"/>
              <a:t>方法中存在</a:t>
            </a:r>
            <a:r>
              <a:rPr lang="en" altLang="zh-CN" dirty="0" err="1"/>
              <a:t>checkSetValue</a:t>
            </a:r>
            <a:r>
              <a:rPr lang="zh-CN" altLang="en-US" dirty="0"/>
              <a:t>调用，从而触发调用链，执行结果。</a:t>
            </a:r>
          </a:p>
        </p:txBody>
      </p:sp>
    </p:spTree>
    <p:extLst>
      <p:ext uri="{BB962C8B-B14F-4D97-AF65-F5344CB8AC3E}">
        <p14:creationId xmlns:p14="http://schemas.microsoft.com/office/powerpoint/2010/main" val="3767532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2"/>
            </p:custDataLst>
          </p:nvPr>
        </p:nvSpPr>
        <p:spPr>
          <a:xfrm>
            <a:off x="5294107" y="1968491"/>
            <a:ext cx="5055810" cy="554809"/>
          </a:xfrm>
          <a:prstGeom prst="rect">
            <a:avLst/>
          </a:prstGeom>
          <a:noFill/>
        </p:spPr>
        <p:txBody>
          <a:bodyPr wrap="square" rtlCol="0" anchor="ctr" anchorCtr="0">
            <a:normAutofit/>
          </a:bodyPr>
          <a:lstStyle/>
          <a:p>
            <a:pPr marL="0" lvl="0" indent="0" algn="l">
              <a:lnSpc>
                <a:spcPct val="120000"/>
              </a:lnSpc>
              <a:spcBef>
                <a:spcPts val="0"/>
              </a:spcBef>
              <a:spcAft>
                <a:spcPts val="0"/>
              </a:spcAft>
              <a:buSzPct val="100000"/>
            </a:pPr>
            <a:r>
              <a:rPr lang="zh-CN" altLang="en-US" sz="2200" b="1" spc="200" dirty="0">
                <a:solidFill>
                  <a:srgbClr val="FF0000"/>
                </a:solidFill>
                <a:ea typeface="微软雅黑" panose="020B0503020204020204" pitchFamily="34" charset="-122"/>
                <a:cs typeface="微软雅黑" panose="020B0503020204020204" pitchFamily="34" charset="-122"/>
                <a:sym typeface="+mn-ea"/>
              </a:rPr>
              <a:t>前置知识</a:t>
            </a:r>
            <a:endParaRPr lang="zh-CN" altLang="en-US" sz="2200" b="1" spc="200" dirty="0">
              <a:solidFill>
                <a:srgbClr val="FF0000"/>
              </a:solidFill>
              <a:latin typeface="Arial" panose="020B0604020202020204" pitchFamily="34" charset="0"/>
              <a:ea typeface="微软雅黑" panose="020B0503020204020204" pitchFamily="34" charset="-122"/>
              <a:cs typeface="微软雅黑" panose="020B0503020204020204" pitchFamily="34" charset="-122"/>
              <a:sym typeface="+mn-ea"/>
            </a:endParaRPr>
          </a:p>
        </p:txBody>
      </p:sp>
      <p:sp>
        <p:nvSpPr>
          <p:cNvPr id="25" name="文本框 24"/>
          <p:cNvSpPr txBox="1"/>
          <p:nvPr>
            <p:custDataLst>
              <p:tags r:id="rId3"/>
            </p:custDataLst>
          </p:nvPr>
        </p:nvSpPr>
        <p:spPr>
          <a:xfrm>
            <a:off x="4552367" y="1951195"/>
            <a:ext cx="717127" cy="588736"/>
          </a:xfrm>
          <a:prstGeom prst="rect">
            <a:avLst/>
          </a:prstGeom>
          <a:noFill/>
        </p:spPr>
        <p:txBody>
          <a:bodyPr wrap="square" rtlCol="0" anchor="ctr" anchorCtr="0">
            <a:normAutofit/>
          </a:bodyPr>
          <a:lstStyle/>
          <a:p>
            <a:pPr>
              <a:lnSpc>
                <a:spcPct val="100000"/>
              </a:lnSpc>
            </a:pPr>
            <a:r>
              <a:rPr lang="en-US" altLang="zh-CN" sz="2800" b="1">
                <a:solidFill>
                  <a:srgbClr val="8F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p>
        </p:txBody>
      </p:sp>
      <p:sp>
        <p:nvSpPr>
          <p:cNvPr id="27" name="文本框 26"/>
          <p:cNvSpPr txBox="1"/>
          <p:nvPr>
            <p:custDataLst>
              <p:tags r:id="rId4"/>
            </p:custDataLst>
          </p:nvPr>
        </p:nvSpPr>
        <p:spPr>
          <a:xfrm>
            <a:off x="4552367" y="2834631"/>
            <a:ext cx="717127" cy="588736"/>
          </a:xfrm>
          <a:prstGeom prst="rect">
            <a:avLst/>
          </a:prstGeom>
          <a:noFill/>
        </p:spPr>
        <p:txBody>
          <a:bodyPr wrap="square" rtlCol="0" anchor="ctr" anchorCtr="0">
            <a:normAutofit/>
          </a:bodyPr>
          <a:lstStyle/>
          <a:p>
            <a:pPr>
              <a:lnSpc>
                <a:spcPct val="100000"/>
              </a:lnSpc>
            </a:pPr>
            <a:r>
              <a:rPr lang="en-US" altLang="zh-CN" sz="2800" b="1" dirty="0">
                <a:solidFill>
                  <a:srgbClr val="8F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p>
        </p:txBody>
      </p:sp>
      <p:sp>
        <p:nvSpPr>
          <p:cNvPr id="12" name="文本框 11"/>
          <p:cNvSpPr txBox="1"/>
          <p:nvPr>
            <p:custDataLst>
              <p:tags r:id="rId5"/>
            </p:custDataLst>
          </p:nvPr>
        </p:nvSpPr>
        <p:spPr>
          <a:xfrm>
            <a:off x="5294107" y="2817335"/>
            <a:ext cx="5055810" cy="554809"/>
          </a:xfrm>
          <a:prstGeom prst="rect">
            <a:avLst/>
          </a:prstGeom>
          <a:noFill/>
        </p:spPr>
        <p:txBody>
          <a:bodyPr wrap="square" rtlCol="0" anchor="ctr" anchorCtr="0">
            <a:normAutofit/>
          </a:bodyPr>
          <a:lstStyle/>
          <a:p>
            <a:pPr marL="0" lvl="0" indent="0" algn="l">
              <a:lnSpc>
                <a:spcPct val="120000"/>
              </a:lnSpc>
              <a:spcBef>
                <a:spcPts val="0"/>
              </a:spcBef>
              <a:spcAft>
                <a:spcPts val="0"/>
              </a:spcAft>
              <a:buSzPct val="100000"/>
            </a:pPr>
            <a:r>
              <a:rPr lang="en-US" altLang="zh-CN" sz="2200" b="1" spc="200" dirty="0">
                <a:solidFill>
                  <a:srgbClr val="333333"/>
                </a:solidFill>
                <a:latin typeface="Arial" panose="020B0604020202020204" pitchFamily="34" charset="0"/>
                <a:ea typeface="微软雅黑" panose="020B0503020204020204" pitchFamily="34" charset="-122"/>
                <a:cs typeface="微软雅黑" panose="020B0503020204020204" pitchFamily="34" charset="-122"/>
              </a:rPr>
              <a:t>CC</a:t>
            </a:r>
            <a:r>
              <a:rPr lang="zh-CN" altLang="en-US" sz="2200" b="1" spc="200" dirty="0">
                <a:solidFill>
                  <a:srgbClr val="333333"/>
                </a:solidFill>
                <a:latin typeface="Arial" panose="020B0604020202020204" pitchFamily="34" charset="0"/>
                <a:ea typeface="微软雅黑" panose="020B0503020204020204" pitchFamily="34" charset="-122"/>
                <a:cs typeface="微软雅黑" panose="020B0503020204020204" pitchFamily="34" charset="-122"/>
              </a:rPr>
              <a:t>调链的心路历程</a:t>
            </a:r>
          </a:p>
        </p:txBody>
      </p:sp>
      <p:sp>
        <p:nvSpPr>
          <p:cNvPr id="29" name="文本框 28"/>
          <p:cNvSpPr txBox="1"/>
          <p:nvPr>
            <p:custDataLst>
              <p:tags r:id="rId6"/>
            </p:custDataLst>
          </p:nvPr>
        </p:nvSpPr>
        <p:spPr>
          <a:xfrm>
            <a:off x="4552367" y="3718067"/>
            <a:ext cx="717127" cy="588736"/>
          </a:xfrm>
          <a:prstGeom prst="rect">
            <a:avLst/>
          </a:prstGeom>
          <a:noFill/>
        </p:spPr>
        <p:txBody>
          <a:bodyPr wrap="square" rtlCol="0" anchor="ctr" anchorCtr="0">
            <a:normAutofit/>
          </a:bodyPr>
          <a:lstStyle/>
          <a:p>
            <a:pPr>
              <a:lnSpc>
                <a:spcPct val="100000"/>
              </a:lnSpc>
            </a:pPr>
            <a:r>
              <a:rPr lang="en-US" altLang="zh-CN" sz="2800" b="1" dirty="0">
                <a:solidFill>
                  <a:srgbClr val="8F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p>
        </p:txBody>
      </p:sp>
      <p:sp>
        <p:nvSpPr>
          <p:cNvPr id="30" name="文本框 29"/>
          <p:cNvSpPr txBox="1"/>
          <p:nvPr>
            <p:custDataLst>
              <p:tags r:id="rId7"/>
            </p:custDataLst>
          </p:nvPr>
        </p:nvSpPr>
        <p:spPr>
          <a:xfrm>
            <a:off x="5294364" y="3700937"/>
            <a:ext cx="5520690" cy="571500"/>
          </a:xfrm>
          <a:prstGeom prst="rect">
            <a:avLst/>
          </a:prstGeom>
          <a:noFill/>
        </p:spPr>
        <p:txBody>
          <a:bodyPr wrap="square" rtlCol="0" anchor="ctr" anchorCtr="0">
            <a:normAutofit/>
          </a:bodyPr>
          <a:lstStyle/>
          <a:p>
            <a:pPr>
              <a:lnSpc>
                <a:spcPct val="120000"/>
              </a:lnSpc>
              <a:spcBef>
                <a:spcPts val="0"/>
              </a:spcBef>
              <a:spcAft>
                <a:spcPts val="0"/>
              </a:spcAft>
              <a:buSzPct val="100000"/>
            </a:pPr>
            <a:r>
              <a:rPr lang="zh-CN" altLang="en-US" sz="2200" b="1" spc="200" dirty="0">
                <a:solidFill>
                  <a:srgbClr val="333333"/>
                </a:solidFill>
                <a:ea typeface="微软雅黑" panose="020B0503020204020204" pitchFamily="34" charset="-122"/>
              </a:rPr>
              <a:t>反序列化插入点思考与实际利用</a:t>
            </a:r>
          </a:p>
        </p:txBody>
      </p:sp>
      <p:sp>
        <p:nvSpPr>
          <p:cNvPr id="15" name="矩形 14"/>
          <p:cNvSpPr/>
          <p:nvPr>
            <p:custDataLst>
              <p:tags r:id="rId8"/>
            </p:custDataLst>
          </p:nvPr>
        </p:nvSpPr>
        <p:spPr>
          <a:xfrm>
            <a:off x="1079491" y="2095491"/>
            <a:ext cx="2286018" cy="2286018"/>
          </a:xfrm>
          <a:prstGeom prst="rect">
            <a:avLst/>
          </a:prstGeom>
          <a:noFill/>
          <a:ln w="15875">
            <a:solidFill>
              <a:srgbClr val="33333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bg1"/>
              </a:solidFill>
              <a:latin typeface="Arial" panose="020B0604020202020204" pitchFamily="34" charset="0"/>
              <a:ea typeface="微软雅黑" panose="020B0503020204020204" pitchFamily="34" charset="-122"/>
            </a:endParaRPr>
          </a:p>
        </p:txBody>
      </p:sp>
      <p:sp>
        <p:nvSpPr>
          <p:cNvPr id="16" name="矩形 15"/>
          <p:cNvSpPr/>
          <p:nvPr>
            <p:custDataLst>
              <p:tags r:id="rId9"/>
            </p:custDataLst>
          </p:nvPr>
        </p:nvSpPr>
        <p:spPr>
          <a:xfrm>
            <a:off x="952491" y="1968491"/>
            <a:ext cx="2286018" cy="2286018"/>
          </a:xfrm>
          <a:prstGeom prst="rect">
            <a:avLst/>
          </a:prstGeom>
          <a:noFill/>
          <a:ln w="34925">
            <a:solidFill>
              <a:srgbClr val="33333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bg1"/>
              </a:solidFill>
              <a:latin typeface="Arial" panose="020B0604020202020204" pitchFamily="34" charset="0"/>
              <a:ea typeface="微软雅黑" panose="020B0503020204020204" pitchFamily="34" charset="-122"/>
            </a:endParaRPr>
          </a:p>
        </p:txBody>
      </p:sp>
      <p:sp>
        <p:nvSpPr>
          <p:cNvPr id="18" name="文本框 17"/>
          <p:cNvSpPr txBox="1"/>
          <p:nvPr>
            <p:custDataLst>
              <p:tags r:id="rId10"/>
            </p:custDataLst>
          </p:nvPr>
        </p:nvSpPr>
        <p:spPr>
          <a:xfrm>
            <a:off x="1502370" y="2250733"/>
            <a:ext cx="1107996" cy="1753235"/>
          </a:xfrm>
          <a:prstGeom prst="rect">
            <a:avLst/>
          </a:prstGeom>
          <a:noFill/>
        </p:spPr>
        <p:txBody>
          <a:bodyPr vert="eaVert" wrap="square" rtlCol="0" anchor="ctr" anchorCtr="0">
            <a:normAutofit/>
          </a:bodyPr>
          <a:lstStyle/>
          <a:p>
            <a:pPr marL="0" indent="0" algn="dist">
              <a:lnSpc>
                <a:spcPct val="100000"/>
              </a:lnSpc>
              <a:spcBef>
                <a:spcPts val="0"/>
              </a:spcBef>
              <a:spcAft>
                <a:spcPts val="0"/>
              </a:spcAft>
              <a:buSzPct val="100000"/>
              <a:buNone/>
            </a:pPr>
            <a:r>
              <a:rPr lang="zh-CN" altLang="en-US" sz="6000" spc="200" dirty="0">
                <a:solidFill>
                  <a:srgbClr val="8F000B"/>
                </a:solidFill>
                <a:latin typeface="Arial" panose="020B0604020202020204" pitchFamily="34" charset="0"/>
                <a:ea typeface="汉仪旗黑-85S" panose="00020600040101010101" pitchFamily="18" charset="-122"/>
              </a:rPr>
              <a:t>目录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cs typeface="微软雅黑" panose="020B0503020204020204" pitchFamily="34" charset="-122"/>
                <a:sym typeface="+mn-ea"/>
              </a:rPr>
              <a:t>应用思路</a:t>
            </a:r>
            <a:endParaRPr lang="en-US" altLang="zh-CN" spc="200" dirty="0">
              <a:latin typeface="Arial" panose="020B0604020202020204" pitchFamily="34" charset="0"/>
              <a:cs typeface="微软雅黑" panose="020B0503020204020204" pitchFamily="34" charset="-122"/>
              <a:sym typeface="+mn-ea"/>
            </a:endParaRPr>
          </a:p>
        </p:txBody>
      </p:sp>
      <p:sp>
        <p:nvSpPr>
          <p:cNvPr id="4" name="矩形 3">
            <a:extLst>
              <a:ext uri="{FF2B5EF4-FFF2-40B4-BE49-F238E27FC236}">
                <a16:creationId xmlns:a16="http://schemas.microsoft.com/office/drawing/2014/main" id="{26290B49-5039-D240-AC2A-910E87DFDDAF}"/>
              </a:ext>
            </a:extLst>
          </p:cNvPr>
          <p:cNvSpPr/>
          <p:nvPr/>
        </p:nvSpPr>
        <p:spPr>
          <a:xfrm>
            <a:off x="813367" y="1258143"/>
            <a:ext cx="9828927" cy="923330"/>
          </a:xfrm>
          <a:prstGeom prst="rect">
            <a:avLst/>
          </a:prstGeom>
        </p:spPr>
        <p:txBody>
          <a:bodyPr wrap="square">
            <a:spAutoFit/>
          </a:bodyPr>
          <a:lstStyle/>
          <a:p>
            <a:r>
              <a:rPr kumimoji="1" lang="zh-CN" altLang="en-US" dirty="0"/>
              <a:t>我们可以实例化一个</a:t>
            </a:r>
            <a:r>
              <a:rPr kumimoji="1" lang="en" altLang="zh-CN" dirty="0" err="1"/>
              <a:t>AnnotationInvocationHandler</a:t>
            </a:r>
            <a:r>
              <a:rPr kumimoji="1" lang="zh-CN" altLang="en-US" dirty="0"/>
              <a:t>类，将其成员变量</a:t>
            </a:r>
            <a:r>
              <a:rPr kumimoji="1" lang="en" altLang="zh-CN" dirty="0" err="1"/>
              <a:t>memberValues</a:t>
            </a:r>
            <a:r>
              <a:rPr kumimoji="1" lang="zh-CN" altLang="en-US" dirty="0"/>
              <a:t>赋值为精心构造的恶意</a:t>
            </a:r>
            <a:r>
              <a:rPr kumimoji="1" lang="en" altLang="zh-CN" dirty="0" err="1"/>
              <a:t>TransformedMap</a:t>
            </a:r>
            <a:r>
              <a:rPr kumimoji="1" lang="zh-CN" altLang="en-US" dirty="0"/>
              <a:t>对象。然后将其序列化，提交给未做安全检测的</a:t>
            </a:r>
            <a:r>
              <a:rPr kumimoji="1" lang="en" altLang="zh-CN" dirty="0"/>
              <a:t>Java</a:t>
            </a:r>
            <a:r>
              <a:rPr kumimoji="1" lang="zh-CN" altLang="en-US" dirty="0"/>
              <a:t>应用。</a:t>
            </a:r>
            <a:r>
              <a:rPr kumimoji="1" lang="en" altLang="zh-CN" dirty="0"/>
              <a:t>Java</a:t>
            </a:r>
            <a:r>
              <a:rPr kumimoji="1" lang="zh-CN" altLang="en-US" dirty="0"/>
              <a:t>应用在进行反序列化操作时，则会触发</a:t>
            </a:r>
            <a:r>
              <a:rPr kumimoji="1" lang="en" altLang="zh-CN" dirty="0" err="1"/>
              <a:t>TransformedMap</a:t>
            </a:r>
            <a:r>
              <a:rPr kumimoji="1" lang="zh-CN" altLang="en-US" dirty="0"/>
              <a:t>的变换函数，执行预设的命令。</a:t>
            </a:r>
          </a:p>
        </p:txBody>
      </p:sp>
      <p:pic>
        <p:nvPicPr>
          <p:cNvPr id="6" name="图片 5">
            <a:extLst>
              <a:ext uri="{FF2B5EF4-FFF2-40B4-BE49-F238E27FC236}">
                <a16:creationId xmlns:a16="http://schemas.microsoft.com/office/drawing/2014/main" id="{9B433C3E-B17B-FD42-B0D6-CC4F9B0FBEFB}"/>
              </a:ext>
            </a:extLst>
          </p:cNvPr>
          <p:cNvPicPr>
            <a:picLocks noChangeAspect="1"/>
          </p:cNvPicPr>
          <p:nvPr/>
        </p:nvPicPr>
        <p:blipFill>
          <a:blip r:embed="rId3"/>
          <a:stretch>
            <a:fillRect/>
          </a:stretch>
        </p:blipFill>
        <p:spPr>
          <a:xfrm>
            <a:off x="2385675" y="1219064"/>
            <a:ext cx="6943763" cy="5301751"/>
          </a:xfrm>
          <a:prstGeom prst="rect">
            <a:avLst/>
          </a:prstGeom>
        </p:spPr>
      </p:pic>
    </p:spTree>
    <p:extLst>
      <p:ext uri="{BB962C8B-B14F-4D97-AF65-F5344CB8AC3E}">
        <p14:creationId xmlns:p14="http://schemas.microsoft.com/office/powerpoint/2010/main" val="3664096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cs typeface="微软雅黑" panose="020B0503020204020204" pitchFamily="34" charset="-122"/>
                <a:sym typeface="+mn-ea"/>
              </a:rPr>
              <a:t>修复</a:t>
            </a:r>
            <a:endParaRPr lang="en-US" altLang="zh-CN" spc="200" dirty="0">
              <a:latin typeface="Arial" panose="020B0604020202020204" pitchFamily="34" charset="0"/>
              <a:cs typeface="微软雅黑" panose="020B0503020204020204" pitchFamily="34" charset="-122"/>
              <a:sym typeface="+mn-ea"/>
            </a:endParaRPr>
          </a:p>
        </p:txBody>
      </p:sp>
      <p:sp>
        <p:nvSpPr>
          <p:cNvPr id="2" name="矩形 1">
            <a:extLst>
              <a:ext uri="{FF2B5EF4-FFF2-40B4-BE49-F238E27FC236}">
                <a16:creationId xmlns:a16="http://schemas.microsoft.com/office/drawing/2014/main" id="{BC98A6FB-D43A-644D-99D4-DA572765FFD8}"/>
              </a:ext>
            </a:extLst>
          </p:cNvPr>
          <p:cNvSpPr/>
          <p:nvPr/>
        </p:nvSpPr>
        <p:spPr>
          <a:xfrm>
            <a:off x="745474" y="1513109"/>
            <a:ext cx="10701051" cy="646331"/>
          </a:xfrm>
          <a:prstGeom prst="rect">
            <a:avLst/>
          </a:prstGeom>
        </p:spPr>
        <p:txBody>
          <a:bodyPr wrap="square">
            <a:spAutoFit/>
          </a:bodyPr>
          <a:lstStyle/>
          <a:p>
            <a:r>
              <a:rPr kumimoji="1" lang="en" altLang="zh-CN" dirty="0"/>
              <a:t>Apache Commons Collections</a:t>
            </a:r>
            <a:r>
              <a:rPr kumimoji="1" lang="zh-CN" altLang="en-US" dirty="0"/>
              <a:t>在</a:t>
            </a:r>
            <a:r>
              <a:rPr kumimoji="1" lang="en-US" altLang="zh-CN" dirty="0"/>
              <a:t>3.2.2</a:t>
            </a:r>
            <a:r>
              <a:rPr kumimoji="1" lang="zh-CN" altLang="en-US" dirty="0"/>
              <a:t>版本中做了一定的安全处理，对这些不安全的</a:t>
            </a:r>
            <a:r>
              <a:rPr kumimoji="1" lang="en" altLang="zh-CN" dirty="0"/>
              <a:t>Java</a:t>
            </a:r>
            <a:r>
              <a:rPr kumimoji="1" lang="zh-CN" altLang="en-US" dirty="0"/>
              <a:t>类的序列化支持增加了开关，默认为关闭状态</a:t>
            </a:r>
          </a:p>
        </p:txBody>
      </p:sp>
      <p:pic>
        <p:nvPicPr>
          <p:cNvPr id="3" name="图片 2">
            <a:extLst>
              <a:ext uri="{FF2B5EF4-FFF2-40B4-BE49-F238E27FC236}">
                <a16:creationId xmlns:a16="http://schemas.microsoft.com/office/drawing/2014/main" id="{671D5579-85F6-294A-A8ED-18E5CE4A6491}"/>
              </a:ext>
            </a:extLst>
          </p:cNvPr>
          <p:cNvPicPr>
            <a:picLocks noChangeAspect="1"/>
          </p:cNvPicPr>
          <p:nvPr/>
        </p:nvPicPr>
        <p:blipFill>
          <a:blip r:embed="rId3"/>
          <a:stretch>
            <a:fillRect/>
          </a:stretch>
        </p:blipFill>
        <p:spPr>
          <a:xfrm>
            <a:off x="745474" y="2366989"/>
            <a:ext cx="11023600" cy="571500"/>
          </a:xfrm>
          <a:prstGeom prst="rect">
            <a:avLst/>
          </a:prstGeom>
        </p:spPr>
      </p:pic>
      <p:sp>
        <p:nvSpPr>
          <p:cNvPr id="5" name="矩形 4">
            <a:extLst>
              <a:ext uri="{FF2B5EF4-FFF2-40B4-BE49-F238E27FC236}">
                <a16:creationId xmlns:a16="http://schemas.microsoft.com/office/drawing/2014/main" id="{FE66FFC5-0766-3946-A6F8-9665DE820656}"/>
              </a:ext>
            </a:extLst>
          </p:cNvPr>
          <p:cNvSpPr/>
          <p:nvPr/>
        </p:nvSpPr>
        <p:spPr>
          <a:xfrm>
            <a:off x="745473" y="3273181"/>
            <a:ext cx="10447663" cy="646331"/>
          </a:xfrm>
          <a:prstGeom prst="rect">
            <a:avLst/>
          </a:prstGeom>
        </p:spPr>
        <p:txBody>
          <a:bodyPr wrap="square">
            <a:spAutoFit/>
          </a:bodyPr>
          <a:lstStyle/>
          <a:p>
            <a:r>
              <a:rPr kumimoji="1" lang="zh-CN" altLang="en" dirty="0"/>
              <a:t>将开关</a:t>
            </a:r>
            <a:r>
              <a:rPr kumimoji="1" lang="zh-CN" altLang="en-US" dirty="0"/>
              <a:t>开启即可进行序列化操作</a:t>
            </a:r>
            <a:endParaRPr kumimoji="1" lang="en" altLang="zh-CN" dirty="0"/>
          </a:p>
          <a:p>
            <a:r>
              <a:rPr kumimoji="1" lang="en" altLang="zh-CN" dirty="0" err="1"/>
              <a:t>System.setProperty</a:t>
            </a:r>
            <a:r>
              <a:rPr kumimoji="1" lang="en" altLang="zh-CN" dirty="0"/>
              <a:t>("</a:t>
            </a:r>
            <a:r>
              <a:rPr kumimoji="1" lang="en" altLang="zh-CN" dirty="0" err="1"/>
              <a:t>org.apache.commons.collections.enableUnsafeSerialization</a:t>
            </a:r>
            <a:r>
              <a:rPr kumimoji="1" lang="en" altLang="zh-CN" dirty="0"/>
              <a:t>", "true");</a:t>
            </a:r>
            <a:endParaRPr kumimoji="1" lang="zh-CN" altLang="en-US" dirty="0"/>
          </a:p>
        </p:txBody>
      </p:sp>
      <p:sp>
        <p:nvSpPr>
          <p:cNvPr id="4" name="文本框 3">
            <a:extLst>
              <a:ext uri="{FF2B5EF4-FFF2-40B4-BE49-F238E27FC236}">
                <a16:creationId xmlns:a16="http://schemas.microsoft.com/office/drawing/2014/main" id="{F15B6857-8EE6-8040-97BA-26207C2A3101}"/>
              </a:ext>
            </a:extLst>
          </p:cNvPr>
          <p:cNvSpPr txBox="1"/>
          <p:nvPr/>
        </p:nvSpPr>
        <p:spPr>
          <a:xfrm>
            <a:off x="745473" y="4421561"/>
            <a:ext cx="10568850" cy="923330"/>
          </a:xfrm>
          <a:prstGeom prst="rect">
            <a:avLst/>
          </a:prstGeom>
          <a:noFill/>
        </p:spPr>
        <p:txBody>
          <a:bodyPr wrap="square" rtlCol="0">
            <a:spAutoFit/>
          </a:bodyPr>
          <a:lstStyle/>
          <a:p>
            <a:r>
              <a:rPr kumimoji="1" lang="en-US" altLang="zh-CN" dirty="0"/>
              <a:t>CC</a:t>
            </a:r>
            <a:r>
              <a:rPr kumimoji="1" lang="zh-CN" altLang="en-US" dirty="0"/>
              <a:t>反序列化的</a:t>
            </a:r>
            <a:r>
              <a:rPr kumimoji="1" lang="en-US" altLang="zh-CN" dirty="0"/>
              <a:t>gadgets</a:t>
            </a:r>
            <a:r>
              <a:rPr kumimoji="1" lang="zh-CN" altLang="en-US" dirty="0"/>
              <a:t>也不只有</a:t>
            </a:r>
            <a:r>
              <a:rPr kumimoji="1" lang="en-US" altLang="zh-CN" dirty="0" err="1"/>
              <a:t>AnnotationInvocationHandler</a:t>
            </a:r>
            <a:r>
              <a:rPr kumimoji="1" lang="zh-CN" altLang="en-US" dirty="0"/>
              <a:t>触发</a:t>
            </a:r>
            <a:r>
              <a:rPr kumimoji="1" lang="en-US" altLang="zh-CN" dirty="0" err="1"/>
              <a:t>TransformedMap</a:t>
            </a:r>
            <a:r>
              <a:rPr kumimoji="1" lang="zh-CN" altLang="en-US" dirty="0"/>
              <a:t>这一种方式，还有</a:t>
            </a:r>
            <a:r>
              <a:rPr kumimoji="1" lang="en-US" altLang="zh-CN" dirty="0" err="1"/>
              <a:t>LazyMap</a:t>
            </a:r>
            <a:r>
              <a:rPr kumimoji="1" lang="zh-CN" altLang="en-US" dirty="0"/>
              <a:t>、</a:t>
            </a:r>
            <a:r>
              <a:rPr kumimoji="1" lang="en-US" altLang="zh-CN" dirty="0" err="1"/>
              <a:t>PriorityQueue</a:t>
            </a:r>
            <a:r>
              <a:rPr kumimoji="1" lang="zh-CN" altLang="en-US" dirty="0"/>
              <a:t>、</a:t>
            </a:r>
            <a:r>
              <a:rPr kumimoji="1" lang="en-US" altLang="zh-CN" dirty="0" err="1"/>
              <a:t>Hashset</a:t>
            </a:r>
            <a:r>
              <a:rPr kumimoji="1" lang="zh-CN" altLang="en-US" dirty="0"/>
              <a:t>、</a:t>
            </a:r>
            <a:r>
              <a:rPr kumimoji="1" lang="en-US" altLang="zh-CN" dirty="0" err="1"/>
              <a:t>HashTable</a:t>
            </a:r>
            <a:r>
              <a:rPr kumimoji="1" lang="zh-CN" altLang="en-US" dirty="0"/>
              <a:t>、</a:t>
            </a:r>
            <a:r>
              <a:rPr kumimoji="1" lang="en-US" altLang="zh-CN" dirty="0" err="1"/>
              <a:t>BadAttributeValueExpException</a:t>
            </a:r>
            <a:r>
              <a:rPr kumimoji="1" lang="zh-CN" altLang="en-US" dirty="0"/>
              <a:t>等其他链，有兴趣的同学可以一一研究下。</a:t>
            </a:r>
          </a:p>
        </p:txBody>
      </p:sp>
    </p:spTree>
    <p:extLst>
      <p:ext uri="{BB962C8B-B14F-4D97-AF65-F5344CB8AC3E}">
        <p14:creationId xmlns:p14="http://schemas.microsoft.com/office/powerpoint/2010/main" val="3349362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2"/>
            </p:custDataLst>
          </p:nvPr>
        </p:nvSpPr>
        <p:spPr>
          <a:xfrm>
            <a:off x="5426309" y="1973328"/>
            <a:ext cx="5055810" cy="554809"/>
          </a:xfrm>
          <a:prstGeom prst="rect">
            <a:avLst/>
          </a:prstGeom>
          <a:noFill/>
        </p:spPr>
        <p:txBody>
          <a:bodyPr wrap="square" rtlCol="0" anchor="ctr" anchorCtr="0">
            <a:normAutofit/>
          </a:bodyPr>
          <a:lstStyle/>
          <a:p>
            <a:pPr marL="0" lvl="0" indent="0" algn="l">
              <a:lnSpc>
                <a:spcPct val="120000"/>
              </a:lnSpc>
              <a:spcBef>
                <a:spcPts val="0"/>
              </a:spcBef>
              <a:spcAft>
                <a:spcPts val="0"/>
              </a:spcAft>
              <a:buSzPct val="100000"/>
            </a:pPr>
            <a:r>
              <a:rPr lang="zh-CN" altLang="en-US" sz="2200" b="1" spc="200" dirty="0">
                <a:solidFill>
                  <a:srgbClr val="333333"/>
                </a:solidFill>
                <a:ea typeface="微软雅黑" panose="020B0503020204020204" pitchFamily="34" charset="-122"/>
                <a:sym typeface="+mn-ea"/>
              </a:rPr>
              <a:t>前置知识</a:t>
            </a:r>
          </a:p>
        </p:txBody>
      </p:sp>
      <p:sp>
        <p:nvSpPr>
          <p:cNvPr id="25" name="文本框 24"/>
          <p:cNvSpPr txBox="1"/>
          <p:nvPr>
            <p:custDataLst>
              <p:tags r:id="rId3"/>
            </p:custDataLst>
          </p:nvPr>
        </p:nvSpPr>
        <p:spPr>
          <a:xfrm>
            <a:off x="4684569" y="1956032"/>
            <a:ext cx="717127" cy="588736"/>
          </a:xfrm>
          <a:prstGeom prst="rect">
            <a:avLst/>
          </a:prstGeom>
          <a:noFill/>
        </p:spPr>
        <p:txBody>
          <a:bodyPr wrap="square" rtlCol="0" anchor="ctr" anchorCtr="0">
            <a:normAutofit/>
          </a:bodyPr>
          <a:lstStyle/>
          <a:p>
            <a:pPr>
              <a:lnSpc>
                <a:spcPct val="100000"/>
              </a:lnSpc>
            </a:pPr>
            <a:r>
              <a:rPr lang="en-US" altLang="zh-CN" sz="2800" b="1">
                <a:solidFill>
                  <a:srgbClr val="8F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p>
        </p:txBody>
      </p:sp>
      <p:sp>
        <p:nvSpPr>
          <p:cNvPr id="27" name="文本框 26"/>
          <p:cNvSpPr txBox="1"/>
          <p:nvPr>
            <p:custDataLst>
              <p:tags r:id="rId4"/>
            </p:custDataLst>
          </p:nvPr>
        </p:nvSpPr>
        <p:spPr>
          <a:xfrm>
            <a:off x="4684569" y="2839468"/>
            <a:ext cx="717127" cy="588736"/>
          </a:xfrm>
          <a:prstGeom prst="rect">
            <a:avLst/>
          </a:prstGeom>
          <a:noFill/>
        </p:spPr>
        <p:txBody>
          <a:bodyPr wrap="square" rtlCol="0" anchor="ctr" anchorCtr="0">
            <a:normAutofit/>
          </a:bodyPr>
          <a:lstStyle/>
          <a:p>
            <a:pPr>
              <a:lnSpc>
                <a:spcPct val="100000"/>
              </a:lnSpc>
            </a:pPr>
            <a:r>
              <a:rPr lang="en-US" altLang="zh-CN" sz="2800" b="1" dirty="0">
                <a:solidFill>
                  <a:srgbClr val="8F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p>
        </p:txBody>
      </p:sp>
      <p:sp>
        <p:nvSpPr>
          <p:cNvPr id="12" name="文本框 11"/>
          <p:cNvSpPr txBox="1"/>
          <p:nvPr>
            <p:custDataLst>
              <p:tags r:id="rId5"/>
            </p:custDataLst>
          </p:nvPr>
        </p:nvSpPr>
        <p:spPr>
          <a:xfrm>
            <a:off x="5405368" y="2867124"/>
            <a:ext cx="5055810" cy="554809"/>
          </a:xfrm>
          <a:prstGeom prst="rect">
            <a:avLst/>
          </a:prstGeom>
          <a:noFill/>
        </p:spPr>
        <p:txBody>
          <a:bodyPr wrap="square" rtlCol="0" anchor="ctr" anchorCtr="0">
            <a:normAutofit/>
          </a:bodyPr>
          <a:lstStyle/>
          <a:p>
            <a:pPr marL="0" lvl="0" indent="0" algn="l">
              <a:lnSpc>
                <a:spcPct val="120000"/>
              </a:lnSpc>
              <a:spcBef>
                <a:spcPts val="0"/>
              </a:spcBef>
              <a:spcAft>
                <a:spcPts val="0"/>
              </a:spcAft>
              <a:buSzPct val="100000"/>
            </a:pPr>
            <a:r>
              <a:rPr lang="en-US" altLang="zh-CN" sz="2200" b="1" spc="200" dirty="0">
                <a:solidFill>
                  <a:srgbClr val="333333"/>
                </a:solidFill>
                <a:ea typeface="微软雅黑" panose="020B0503020204020204" pitchFamily="34" charset="-122"/>
              </a:rPr>
              <a:t>CC</a:t>
            </a:r>
            <a:r>
              <a:rPr lang="zh-CN" altLang="en-US" sz="2200" b="1" spc="200" dirty="0">
                <a:solidFill>
                  <a:srgbClr val="333333"/>
                </a:solidFill>
                <a:ea typeface="微软雅黑" panose="020B0503020204020204" pitchFamily="34" charset="-122"/>
              </a:rPr>
              <a:t>调链的心路历程</a:t>
            </a:r>
          </a:p>
        </p:txBody>
      </p:sp>
      <p:sp>
        <p:nvSpPr>
          <p:cNvPr id="29" name="文本框 28"/>
          <p:cNvSpPr txBox="1"/>
          <p:nvPr>
            <p:custDataLst>
              <p:tags r:id="rId6"/>
            </p:custDataLst>
          </p:nvPr>
        </p:nvSpPr>
        <p:spPr>
          <a:xfrm>
            <a:off x="4684569" y="3722904"/>
            <a:ext cx="717127" cy="588736"/>
          </a:xfrm>
          <a:prstGeom prst="rect">
            <a:avLst/>
          </a:prstGeom>
          <a:noFill/>
        </p:spPr>
        <p:txBody>
          <a:bodyPr wrap="square" rtlCol="0" anchor="ctr" anchorCtr="0">
            <a:normAutofit/>
          </a:bodyPr>
          <a:lstStyle/>
          <a:p>
            <a:pPr>
              <a:lnSpc>
                <a:spcPct val="100000"/>
              </a:lnSpc>
            </a:pPr>
            <a:r>
              <a:rPr lang="en-US" altLang="zh-CN" sz="2800" b="1" dirty="0">
                <a:solidFill>
                  <a:srgbClr val="8F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p>
        </p:txBody>
      </p:sp>
      <p:sp>
        <p:nvSpPr>
          <p:cNvPr id="15" name="矩形 14"/>
          <p:cNvSpPr/>
          <p:nvPr>
            <p:custDataLst>
              <p:tags r:id="rId7"/>
            </p:custDataLst>
          </p:nvPr>
        </p:nvSpPr>
        <p:spPr>
          <a:xfrm>
            <a:off x="1079491" y="2095491"/>
            <a:ext cx="2286018" cy="2286018"/>
          </a:xfrm>
          <a:prstGeom prst="rect">
            <a:avLst/>
          </a:prstGeom>
          <a:noFill/>
          <a:ln w="15875">
            <a:solidFill>
              <a:srgbClr val="33333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bg1"/>
              </a:solidFill>
              <a:latin typeface="Arial" panose="020B0604020202020204" pitchFamily="34" charset="0"/>
              <a:ea typeface="微软雅黑" panose="020B0503020204020204" pitchFamily="34" charset="-122"/>
            </a:endParaRPr>
          </a:p>
        </p:txBody>
      </p:sp>
      <p:sp>
        <p:nvSpPr>
          <p:cNvPr id="16" name="矩形 15"/>
          <p:cNvSpPr/>
          <p:nvPr>
            <p:custDataLst>
              <p:tags r:id="rId8"/>
            </p:custDataLst>
          </p:nvPr>
        </p:nvSpPr>
        <p:spPr>
          <a:xfrm>
            <a:off x="952491" y="1968491"/>
            <a:ext cx="2286018" cy="2286018"/>
          </a:xfrm>
          <a:prstGeom prst="rect">
            <a:avLst/>
          </a:prstGeom>
          <a:noFill/>
          <a:ln w="34925">
            <a:solidFill>
              <a:srgbClr val="33333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bg1"/>
              </a:solidFill>
              <a:latin typeface="Arial" panose="020B0604020202020204" pitchFamily="34" charset="0"/>
              <a:ea typeface="微软雅黑" panose="020B0503020204020204" pitchFamily="34" charset="-122"/>
            </a:endParaRPr>
          </a:p>
        </p:txBody>
      </p:sp>
      <p:sp>
        <p:nvSpPr>
          <p:cNvPr id="18" name="文本框 17"/>
          <p:cNvSpPr txBox="1"/>
          <p:nvPr>
            <p:custDataLst>
              <p:tags r:id="rId9"/>
            </p:custDataLst>
          </p:nvPr>
        </p:nvSpPr>
        <p:spPr>
          <a:xfrm>
            <a:off x="1502370" y="2250733"/>
            <a:ext cx="1107996" cy="1753235"/>
          </a:xfrm>
          <a:prstGeom prst="rect">
            <a:avLst/>
          </a:prstGeom>
          <a:noFill/>
        </p:spPr>
        <p:txBody>
          <a:bodyPr vert="eaVert" wrap="square" rtlCol="0" anchor="ctr" anchorCtr="0">
            <a:normAutofit/>
          </a:bodyPr>
          <a:lstStyle/>
          <a:p>
            <a:pPr marL="0" indent="0" algn="dist">
              <a:lnSpc>
                <a:spcPct val="100000"/>
              </a:lnSpc>
              <a:spcBef>
                <a:spcPts val="0"/>
              </a:spcBef>
              <a:spcAft>
                <a:spcPts val="0"/>
              </a:spcAft>
              <a:buSzPct val="100000"/>
              <a:buNone/>
            </a:pPr>
            <a:r>
              <a:rPr lang="zh-CN" altLang="en-US" sz="6000" spc="200" dirty="0">
                <a:solidFill>
                  <a:srgbClr val="8F000B"/>
                </a:solidFill>
                <a:latin typeface="Arial" panose="020B0604020202020204" pitchFamily="34" charset="0"/>
                <a:ea typeface="汉仪旗黑-85S" panose="00020600040101010101" pitchFamily="18" charset="-122"/>
              </a:rPr>
              <a:t>目录</a:t>
            </a:r>
          </a:p>
        </p:txBody>
      </p:sp>
      <p:sp>
        <p:nvSpPr>
          <p:cNvPr id="13" name="文本框 29">
            <a:extLst>
              <a:ext uri="{FF2B5EF4-FFF2-40B4-BE49-F238E27FC236}">
                <a16:creationId xmlns:a16="http://schemas.microsoft.com/office/drawing/2014/main" id="{56B00050-7D57-7544-9BD3-27390BABF512}"/>
              </a:ext>
            </a:extLst>
          </p:cNvPr>
          <p:cNvSpPr txBox="1"/>
          <p:nvPr/>
        </p:nvSpPr>
        <p:spPr>
          <a:xfrm>
            <a:off x="5401696" y="3684967"/>
            <a:ext cx="5520690" cy="571500"/>
          </a:xfrm>
          <a:prstGeom prst="rect">
            <a:avLst/>
          </a:prstGeom>
          <a:noFill/>
        </p:spPr>
        <p:txBody>
          <a:bodyPr wrap="square" rtlCol="0" anchor="ctr" anchorCtr="0">
            <a:norm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spcBef>
                <a:spcPts val="0"/>
              </a:spcBef>
              <a:spcAft>
                <a:spcPts val="0"/>
              </a:spcAft>
              <a:buSzPct val="100000"/>
            </a:pPr>
            <a:r>
              <a:rPr lang="zh-CN" altLang="en-US" sz="2200" b="1" spc="200" dirty="0">
                <a:solidFill>
                  <a:srgbClr val="FF0000"/>
                </a:solidFill>
                <a:ea typeface="微软雅黑" panose="020B0503020204020204" pitchFamily="34" charset="-122"/>
              </a:rPr>
              <a:t>反序列化插入点思考与实际利用</a:t>
            </a:r>
          </a:p>
        </p:txBody>
      </p:sp>
    </p:spTree>
    <p:custDataLst>
      <p:tags r:id="rId1"/>
    </p:custDataLst>
    <p:extLst>
      <p:ext uri="{BB962C8B-B14F-4D97-AF65-F5344CB8AC3E}">
        <p14:creationId xmlns:p14="http://schemas.microsoft.com/office/powerpoint/2010/main" val="1341425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cs typeface="微软雅黑" panose="020B0503020204020204" pitchFamily="34" charset="-122"/>
                <a:sym typeface="+mn-ea"/>
              </a:rPr>
              <a:t>序列化数据的发现</a:t>
            </a:r>
            <a:endParaRPr lang="en-US" altLang="zh-CN" spc="200" dirty="0">
              <a:latin typeface="Arial" panose="020B0604020202020204" pitchFamily="34" charset="0"/>
              <a:cs typeface="微软雅黑" panose="020B0503020204020204" pitchFamily="34" charset="-122"/>
              <a:sym typeface="+mn-ea"/>
            </a:endParaRPr>
          </a:p>
        </p:txBody>
      </p:sp>
      <p:sp>
        <p:nvSpPr>
          <p:cNvPr id="5" name="矩形 4">
            <a:extLst>
              <a:ext uri="{FF2B5EF4-FFF2-40B4-BE49-F238E27FC236}">
                <a16:creationId xmlns:a16="http://schemas.microsoft.com/office/drawing/2014/main" id="{D2F62010-6E1C-3346-8D3A-04DA479C3884}"/>
              </a:ext>
            </a:extLst>
          </p:cNvPr>
          <p:cNvSpPr/>
          <p:nvPr/>
        </p:nvSpPr>
        <p:spPr>
          <a:xfrm>
            <a:off x="831772" y="1213008"/>
            <a:ext cx="10227326" cy="1477328"/>
          </a:xfrm>
          <a:prstGeom prst="rect">
            <a:avLst/>
          </a:prstGeom>
        </p:spPr>
        <p:txBody>
          <a:bodyPr wrap="square">
            <a:spAutoFit/>
          </a:bodyPr>
          <a:lstStyle/>
          <a:p>
            <a:pPr algn="just"/>
            <a:r>
              <a:rPr kumimoji="1" lang="zh-CN" altLang="en-US" dirty="0"/>
              <a:t>想要使用这个漏洞利用</a:t>
            </a:r>
            <a:r>
              <a:rPr kumimoji="1" lang="en" altLang="zh-CN" dirty="0"/>
              <a:t>Java</a:t>
            </a:r>
            <a:r>
              <a:rPr kumimoji="1" lang="zh-CN" altLang="en-US" dirty="0"/>
              <a:t>应用，则需要找一个序列化对象的接收入口，并且这个</a:t>
            </a:r>
            <a:r>
              <a:rPr kumimoji="1" lang="en" altLang="zh-CN" dirty="0"/>
              <a:t>Java</a:t>
            </a:r>
            <a:r>
              <a:rPr kumimoji="1" lang="zh-CN" altLang="en-US" dirty="0"/>
              <a:t>应用使用了</a:t>
            </a:r>
            <a:r>
              <a:rPr kumimoji="1" lang="en" altLang="zh-CN" dirty="0"/>
              <a:t>Commons Collections</a:t>
            </a:r>
            <a:r>
              <a:rPr kumimoji="1" lang="zh-CN" altLang="en-US" dirty="0"/>
              <a:t>库。</a:t>
            </a:r>
          </a:p>
          <a:p>
            <a:pPr algn="just"/>
            <a:r>
              <a:rPr kumimoji="1" lang="zh-CN" altLang="en-US" dirty="0"/>
              <a:t>从流量上分析，</a:t>
            </a:r>
            <a:r>
              <a:rPr kumimoji="1" lang="en" altLang="zh-CN" dirty="0"/>
              <a:t>java</a:t>
            </a:r>
            <a:r>
              <a:rPr kumimoji="1" lang="zh-CN" altLang="en-US" dirty="0"/>
              <a:t>序列化的数据为以标记（</a:t>
            </a:r>
            <a:r>
              <a:rPr kumimoji="1" lang="en" altLang="zh-CN" dirty="0"/>
              <a:t>ac ed 00 05</a:t>
            </a:r>
            <a:r>
              <a:rPr kumimoji="1" lang="zh-CN" altLang="en" dirty="0"/>
              <a:t>）</a:t>
            </a:r>
            <a:r>
              <a:rPr kumimoji="1" lang="zh-CN" altLang="en-US" dirty="0"/>
              <a:t>开头，</a:t>
            </a:r>
            <a:r>
              <a:rPr kumimoji="1" lang="en" altLang="zh-CN" dirty="0"/>
              <a:t>base64</a:t>
            </a:r>
            <a:r>
              <a:rPr kumimoji="1" lang="zh-CN" altLang="en-US" dirty="0"/>
              <a:t>编码后的特征为</a:t>
            </a:r>
            <a:r>
              <a:rPr kumimoji="1" lang="en" altLang="zh-CN" dirty="0"/>
              <a:t>rO0AB</a:t>
            </a:r>
            <a:r>
              <a:rPr kumimoji="1" lang="zh-CN" altLang="en" dirty="0"/>
              <a:t>。</a:t>
            </a:r>
            <a:r>
              <a:rPr kumimoji="1" lang="zh-CN" altLang="en-US" dirty="0"/>
              <a:t>从代码上分析，可以关注</a:t>
            </a:r>
            <a:r>
              <a:rPr kumimoji="1" lang="en" altLang="zh-CN" dirty="0" err="1"/>
              <a:t>readObject</a:t>
            </a:r>
            <a:r>
              <a:rPr kumimoji="1" lang="en" altLang="zh-CN" dirty="0"/>
              <a:t>()</a:t>
            </a:r>
            <a:r>
              <a:rPr kumimoji="1" lang="zh-CN" altLang="en-US" dirty="0"/>
              <a:t>方法的使用点。而</a:t>
            </a:r>
            <a:r>
              <a:rPr lang="en" altLang="zh-CN" dirty="0" err="1"/>
              <a:t>fe</a:t>
            </a:r>
            <a:r>
              <a:rPr lang="en" altLang="zh-CN" dirty="0"/>
              <a:t> 01 00 00</a:t>
            </a:r>
            <a:r>
              <a:rPr lang="zh-CN" altLang="en" dirty="0"/>
              <a:t>为</a:t>
            </a:r>
            <a:r>
              <a:rPr lang="zh-CN" altLang="en-US" dirty="0"/>
              <a:t>序列化数据前共有的二进制标识。</a:t>
            </a:r>
            <a:endParaRPr kumimoji="1" lang="zh-CN" altLang="en-US" dirty="0"/>
          </a:p>
        </p:txBody>
      </p:sp>
      <p:pic>
        <p:nvPicPr>
          <p:cNvPr id="10" name="图片 9">
            <a:extLst>
              <a:ext uri="{FF2B5EF4-FFF2-40B4-BE49-F238E27FC236}">
                <a16:creationId xmlns:a16="http://schemas.microsoft.com/office/drawing/2014/main" id="{03375C5A-1FB8-A04F-8F37-FF7CD2699217}"/>
              </a:ext>
            </a:extLst>
          </p:cNvPr>
          <p:cNvPicPr>
            <a:picLocks noChangeAspect="1"/>
          </p:cNvPicPr>
          <p:nvPr/>
        </p:nvPicPr>
        <p:blipFill>
          <a:blip r:embed="rId3"/>
          <a:stretch>
            <a:fillRect/>
          </a:stretch>
        </p:blipFill>
        <p:spPr>
          <a:xfrm>
            <a:off x="912720" y="2690336"/>
            <a:ext cx="10447508" cy="2655947"/>
          </a:xfrm>
          <a:prstGeom prst="rect">
            <a:avLst/>
          </a:prstGeom>
        </p:spPr>
      </p:pic>
      <p:sp>
        <p:nvSpPr>
          <p:cNvPr id="11" name="矩形 10">
            <a:extLst>
              <a:ext uri="{FF2B5EF4-FFF2-40B4-BE49-F238E27FC236}">
                <a16:creationId xmlns:a16="http://schemas.microsoft.com/office/drawing/2014/main" id="{7CCEE8C9-7F00-774C-B0E4-0359C358E9DD}"/>
              </a:ext>
            </a:extLst>
          </p:cNvPr>
          <p:cNvSpPr/>
          <p:nvPr/>
        </p:nvSpPr>
        <p:spPr>
          <a:xfrm>
            <a:off x="912719" y="5539515"/>
            <a:ext cx="10227325" cy="646331"/>
          </a:xfrm>
          <a:prstGeom prst="rect">
            <a:avLst/>
          </a:prstGeom>
        </p:spPr>
        <p:txBody>
          <a:bodyPr wrap="square">
            <a:spAutoFit/>
          </a:bodyPr>
          <a:lstStyle/>
          <a:p>
            <a:r>
              <a:rPr kumimoji="1" lang="en" altLang="zh-CN" dirty="0"/>
              <a:t>exp</a:t>
            </a:r>
            <a:r>
              <a:rPr kumimoji="1" lang="zh-CN" altLang="en-US" dirty="0"/>
              <a:t>中就是将</a:t>
            </a:r>
            <a:r>
              <a:rPr kumimoji="1" lang="en" altLang="zh-CN" dirty="0"/>
              <a:t>ac ed 00 05</a:t>
            </a:r>
            <a:r>
              <a:rPr kumimoji="1" lang="zh-CN" altLang="en-US" dirty="0"/>
              <a:t>到下一个 </a:t>
            </a:r>
            <a:r>
              <a:rPr kumimoji="1" lang="en" altLang="zh-CN" dirty="0" err="1"/>
              <a:t>fe</a:t>
            </a:r>
            <a:r>
              <a:rPr kumimoji="1" lang="en" altLang="zh-CN" dirty="0"/>
              <a:t> 01 00 00</a:t>
            </a:r>
            <a:r>
              <a:rPr kumimoji="1" lang="zh-CN" altLang="en-US" dirty="0"/>
              <a:t>之间的部分替换为我们自己构造的反序列化字节流，并修改数据包头部的报文长度，封装好之后，即可发包。</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kumimoji="1" lang="en" altLang="zh-CN" dirty="0"/>
              <a:t>Jenkins</a:t>
            </a:r>
            <a:r>
              <a:rPr kumimoji="1" lang="zh-CN" altLang="en" dirty="0"/>
              <a:t>利用</a:t>
            </a:r>
            <a:endParaRPr lang="en-US" altLang="zh-CN" spc="200" dirty="0">
              <a:latin typeface="Arial" panose="020B0604020202020204" pitchFamily="34" charset="0"/>
              <a:cs typeface="微软雅黑" panose="020B0503020204020204" pitchFamily="34" charset="-122"/>
              <a:sym typeface="+mn-ea"/>
            </a:endParaRPr>
          </a:p>
        </p:txBody>
      </p:sp>
      <p:sp>
        <p:nvSpPr>
          <p:cNvPr id="7" name="矩形 6">
            <a:extLst>
              <a:ext uri="{FF2B5EF4-FFF2-40B4-BE49-F238E27FC236}">
                <a16:creationId xmlns:a16="http://schemas.microsoft.com/office/drawing/2014/main" id="{008AFFE3-DBCB-2443-9407-5C1335E59536}"/>
              </a:ext>
            </a:extLst>
          </p:cNvPr>
          <p:cNvSpPr/>
          <p:nvPr/>
        </p:nvSpPr>
        <p:spPr>
          <a:xfrm>
            <a:off x="982338" y="1662185"/>
            <a:ext cx="10227325" cy="1200329"/>
          </a:xfrm>
          <a:prstGeom prst="rect">
            <a:avLst/>
          </a:prstGeom>
        </p:spPr>
        <p:txBody>
          <a:bodyPr wrap="square">
            <a:spAutoFit/>
          </a:bodyPr>
          <a:lstStyle/>
          <a:p>
            <a:pPr algn="just"/>
            <a:r>
              <a:rPr kumimoji="1" lang="zh-CN" altLang="en-US" dirty="0"/>
              <a:t>以</a:t>
            </a:r>
            <a:r>
              <a:rPr kumimoji="1" lang="en" altLang="zh-CN" dirty="0"/>
              <a:t>Jenkins</a:t>
            </a:r>
            <a:r>
              <a:rPr kumimoji="1" lang="zh-CN" altLang="en-US" dirty="0"/>
              <a:t>为例，</a:t>
            </a:r>
            <a:r>
              <a:rPr kumimoji="1" lang="en" altLang="zh-CN" dirty="0"/>
              <a:t>Jenkins</a:t>
            </a:r>
            <a:r>
              <a:rPr kumimoji="1" lang="zh-CN" altLang="en-US" dirty="0"/>
              <a:t>是一个开源的持续集成软件。</a:t>
            </a:r>
            <a:r>
              <a:rPr kumimoji="1" lang="en" altLang="zh-CN" dirty="0"/>
              <a:t>Jenkins</a:t>
            </a:r>
            <a:r>
              <a:rPr kumimoji="1" lang="zh-CN" altLang="en-US" dirty="0"/>
              <a:t>启动后会开放多个端口，除了</a:t>
            </a:r>
            <a:r>
              <a:rPr kumimoji="1" lang="en" altLang="zh-CN" dirty="0"/>
              <a:t>Web</a:t>
            </a:r>
            <a:r>
              <a:rPr kumimoji="1" lang="zh-CN" altLang="en-US" dirty="0"/>
              <a:t>控制台之外还有一个</a:t>
            </a:r>
            <a:r>
              <a:rPr kumimoji="1" lang="en" altLang="zh-CN" dirty="0"/>
              <a:t>CLI</a:t>
            </a:r>
            <a:r>
              <a:rPr kumimoji="1" lang="zh-CN" altLang="en-US" dirty="0"/>
              <a:t>端口。</a:t>
            </a:r>
            <a:r>
              <a:rPr kumimoji="1" lang="en" altLang="zh-CN" dirty="0"/>
              <a:t>CLI</a:t>
            </a:r>
            <a:r>
              <a:rPr kumimoji="1" lang="zh-CN" altLang="en-US" dirty="0"/>
              <a:t>端口为随机的高端口，通过</a:t>
            </a:r>
            <a:r>
              <a:rPr kumimoji="1" lang="en" altLang="zh-CN" dirty="0" err="1"/>
              <a:t>jenkins</a:t>
            </a:r>
            <a:r>
              <a:rPr kumimoji="1" lang="zh-CN" altLang="en-US" dirty="0"/>
              <a:t>目录下的</a:t>
            </a:r>
            <a:r>
              <a:rPr kumimoji="1" lang="en" altLang="zh-CN" dirty="0"/>
              <a:t>WEB-INF/</a:t>
            </a:r>
            <a:r>
              <a:rPr kumimoji="1" lang="en" altLang="zh-CN" dirty="0" err="1"/>
              <a:t>jenkins-cli.jar</a:t>
            </a:r>
            <a:r>
              <a:rPr kumimoji="1" lang="zh-CN" altLang="en-US" dirty="0"/>
              <a:t>程序可以和</a:t>
            </a:r>
            <a:r>
              <a:rPr kumimoji="1" lang="en" altLang="zh-CN" dirty="0"/>
              <a:t>CLI</a:t>
            </a:r>
            <a:r>
              <a:rPr kumimoji="1" lang="zh-CN" altLang="en-US" dirty="0"/>
              <a:t>端口进行通信。分析通信数据包发现存在</a:t>
            </a:r>
            <a:r>
              <a:rPr kumimoji="1" lang="en" altLang="zh-CN" dirty="0"/>
              <a:t>base64</a:t>
            </a:r>
            <a:r>
              <a:rPr kumimoji="1" lang="zh-CN" altLang="en-US" dirty="0"/>
              <a:t>编码的</a:t>
            </a:r>
            <a:r>
              <a:rPr kumimoji="1" lang="en" altLang="zh-CN" dirty="0"/>
              <a:t>Java</a:t>
            </a:r>
            <a:r>
              <a:rPr kumimoji="1" lang="zh-CN" altLang="en-US" dirty="0"/>
              <a:t>序列化特征值</a:t>
            </a:r>
            <a:r>
              <a:rPr kumimoji="1" lang="en" altLang="zh-CN" dirty="0"/>
              <a:t>rO0AB</a:t>
            </a:r>
            <a:r>
              <a:rPr kumimoji="1" lang="zh-CN" altLang="en" dirty="0"/>
              <a:t>。</a:t>
            </a:r>
            <a:endParaRPr kumimoji="1" lang="zh-CN" altLang="en-US" dirty="0"/>
          </a:p>
        </p:txBody>
      </p:sp>
      <p:pic>
        <p:nvPicPr>
          <p:cNvPr id="10" name="图片 9">
            <a:extLst>
              <a:ext uri="{FF2B5EF4-FFF2-40B4-BE49-F238E27FC236}">
                <a16:creationId xmlns:a16="http://schemas.microsoft.com/office/drawing/2014/main" id="{89C8E099-9327-B046-8B40-B317D6CFDEF6}"/>
              </a:ext>
            </a:extLst>
          </p:cNvPr>
          <p:cNvPicPr>
            <a:picLocks noChangeAspect="1"/>
          </p:cNvPicPr>
          <p:nvPr/>
        </p:nvPicPr>
        <p:blipFill>
          <a:blip r:embed="rId3"/>
          <a:stretch>
            <a:fillRect/>
          </a:stretch>
        </p:blipFill>
        <p:spPr>
          <a:xfrm>
            <a:off x="982337" y="2696593"/>
            <a:ext cx="10506420" cy="2421517"/>
          </a:xfrm>
          <a:prstGeom prst="rect">
            <a:avLst/>
          </a:prstGeom>
        </p:spPr>
      </p:pic>
      <p:sp>
        <p:nvSpPr>
          <p:cNvPr id="11" name="矩形 10">
            <a:extLst>
              <a:ext uri="{FF2B5EF4-FFF2-40B4-BE49-F238E27FC236}">
                <a16:creationId xmlns:a16="http://schemas.microsoft.com/office/drawing/2014/main" id="{31E0F465-B97F-8A4B-B493-4D1BF2AF708B}"/>
              </a:ext>
            </a:extLst>
          </p:cNvPr>
          <p:cNvSpPr/>
          <p:nvPr/>
        </p:nvSpPr>
        <p:spPr>
          <a:xfrm>
            <a:off x="982337" y="5351951"/>
            <a:ext cx="10361364" cy="646331"/>
          </a:xfrm>
          <a:prstGeom prst="rect">
            <a:avLst/>
          </a:prstGeom>
        </p:spPr>
        <p:txBody>
          <a:bodyPr wrap="square">
            <a:spAutoFit/>
          </a:bodyPr>
          <a:lstStyle/>
          <a:p>
            <a:r>
              <a:rPr kumimoji="1" lang="zh-CN" altLang="en-US" dirty="0"/>
              <a:t>于是我们可以将数据包中</a:t>
            </a:r>
            <a:r>
              <a:rPr kumimoji="1" lang="en" altLang="zh-CN" dirty="0"/>
              <a:t>Base64</a:t>
            </a:r>
            <a:r>
              <a:rPr kumimoji="1" lang="zh-CN" altLang="en-US" dirty="0"/>
              <a:t>编码的序列化数据替换为我们构造的恶意数据，发送到</a:t>
            </a:r>
            <a:r>
              <a:rPr kumimoji="1" lang="en" altLang="zh-CN" dirty="0"/>
              <a:t>Jenkins</a:t>
            </a:r>
            <a:r>
              <a:rPr kumimoji="1" lang="zh-CN" altLang="en-US" dirty="0"/>
              <a:t>服务端，实现远程命令执行。</a:t>
            </a:r>
          </a:p>
        </p:txBody>
      </p:sp>
    </p:spTree>
    <p:extLst>
      <p:ext uri="{BB962C8B-B14F-4D97-AF65-F5344CB8AC3E}">
        <p14:creationId xmlns:p14="http://schemas.microsoft.com/office/powerpoint/2010/main" val="1557160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kumimoji="1" lang="en" altLang="zh-CN" dirty="0"/>
              <a:t>Jenkins</a:t>
            </a:r>
            <a:r>
              <a:rPr kumimoji="1" lang="zh-CN" altLang="en" dirty="0"/>
              <a:t>利用</a:t>
            </a:r>
            <a:endParaRPr lang="en-US" altLang="zh-CN" spc="200" dirty="0">
              <a:latin typeface="Arial" panose="020B0604020202020204" pitchFamily="34" charset="0"/>
              <a:cs typeface="微软雅黑" panose="020B0503020204020204" pitchFamily="34" charset="-122"/>
              <a:sym typeface="+mn-ea"/>
            </a:endParaRPr>
          </a:p>
        </p:txBody>
      </p:sp>
      <p:sp>
        <p:nvSpPr>
          <p:cNvPr id="2" name="矩形 1">
            <a:extLst>
              <a:ext uri="{FF2B5EF4-FFF2-40B4-BE49-F238E27FC236}">
                <a16:creationId xmlns:a16="http://schemas.microsoft.com/office/drawing/2014/main" id="{0627BD81-26DE-E54C-B1D4-F2BC9E83407F}"/>
              </a:ext>
            </a:extLst>
          </p:cNvPr>
          <p:cNvSpPr/>
          <p:nvPr/>
        </p:nvSpPr>
        <p:spPr>
          <a:xfrm>
            <a:off x="1075980" y="1347727"/>
            <a:ext cx="9204547" cy="369332"/>
          </a:xfrm>
          <a:prstGeom prst="rect">
            <a:avLst/>
          </a:prstGeom>
        </p:spPr>
        <p:txBody>
          <a:bodyPr wrap="square">
            <a:spAutoFit/>
          </a:bodyPr>
          <a:lstStyle/>
          <a:p>
            <a:r>
              <a:rPr kumimoji="1" lang="zh-CN" altLang="en-US" dirty="0"/>
              <a:t>但是直接使用</a:t>
            </a:r>
            <a:r>
              <a:rPr kumimoji="1" lang="en" altLang="zh-CN" dirty="0" err="1"/>
              <a:t>wireshark</a:t>
            </a:r>
            <a:r>
              <a:rPr kumimoji="1" lang="zh-CN" altLang="en-US" dirty="0"/>
              <a:t>抓取这段通信包时，会发现它是经过</a:t>
            </a:r>
            <a:r>
              <a:rPr kumimoji="1" lang="en" altLang="zh-CN" dirty="0"/>
              <a:t>SSL</a:t>
            </a:r>
            <a:r>
              <a:rPr kumimoji="1" lang="zh-CN" altLang="en-US" dirty="0"/>
              <a:t>加密的密文数据。</a:t>
            </a:r>
          </a:p>
        </p:txBody>
      </p:sp>
      <p:pic>
        <p:nvPicPr>
          <p:cNvPr id="3" name="图片 2">
            <a:extLst>
              <a:ext uri="{FF2B5EF4-FFF2-40B4-BE49-F238E27FC236}">
                <a16:creationId xmlns:a16="http://schemas.microsoft.com/office/drawing/2014/main" id="{18C583C5-4557-9C40-A269-09EEFBC0F04C}"/>
              </a:ext>
            </a:extLst>
          </p:cNvPr>
          <p:cNvPicPr>
            <a:picLocks noChangeAspect="1"/>
          </p:cNvPicPr>
          <p:nvPr/>
        </p:nvPicPr>
        <p:blipFill>
          <a:blip r:embed="rId3"/>
          <a:stretch>
            <a:fillRect/>
          </a:stretch>
        </p:blipFill>
        <p:spPr>
          <a:xfrm>
            <a:off x="1075980" y="1717059"/>
            <a:ext cx="9713205" cy="3423882"/>
          </a:xfrm>
          <a:prstGeom prst="rect">
            <a:avLst/>
          </a:prstGeom>
        </p:spPr>
      </p:pic>
      <p:sp>
        <p:nvSpPr>
          <p:cNvPr id="4" name="文本框 3">
            <a:extLst>
              <a:ext uri="{FF2B5EF4-FFF2-40B4-BE49-F238E27FC236}">
                <a16:creationId xmlns:a16="http://schemas.microsoft.com/office/drawing/2014/main" id="{0049F6E2-87F3-694A-AF00-6CBC1AA29256}"/>
              </a:ext>
            </a:extLst>
          </p:cNvPr>
          <p:cNvSpPr txBox="1"/>
          <p:nvPr/>
        </p:nvSpPr>
        <p:spPr>
          <a:xfrm>
            <a:off x="1075980" y="5325607"/>
            <a:ext cx="7070434" cy="369332"/>
          </a:xfrm>
          <a:prstGeom prst="rect">
            <a:avLst/>
          </a:prstGeom>
          <a:noFill/>
        </p:spPr>
        <p:txBody>
          <a:bodyPr wrap="square" rtlCol="0">
            <a:spAutoFit/>
          </a:bodyPr>
          <a:lstStyle/>
          <a:p>
            <a:r>
              <a:rPr kumimoji="1" lang="zh-CN" altLang="en-US" dirty="0"/>
              <a:t>所以用</a:t>
            </a:r>
            <a:r>
              <a:rPr kumimoji="1" lang="en-US" altLang="zh-CN" dirty="0"/>
              <a:t>CLI2</a:t>
            </a:r>
            <a:r>
              <a:rPr kumimoji="1" lang="zh-CN" altLang="en-US" dirty="0"/>
              <a:t>协议是不行的，无法寻找反序列化对象的插入位置</a:t>
            </a:r>
          </a:p>
        </p:txBody>
      </p:sp>
    </p:spTree>
    <p:extLst>
      <p:ext uri="{BB962C8B-B14F-4D97-AF65-F5344CB8AC3E}">
        <p14:creationId xmlns:p14="http://schemas.microsoft.com/office/powerpoint/2010/main" val="1592816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kumimoji="1" lang="en" altLang="zh-CN" dirty="0"/>
              <a:t>Jenkins</a:t>
            </a:r>
            <a:r>
              <a:rPr kumimoji="1" lang="zh-CN" altLang="en" dirty="0"/>
              <a:t>利用</a:t>
            </a:r>
            <a:endParaRPr lang="en-US" altLang="zh-CN" spc="200" dirty="0">
              <a:latin typeface="Arial" panose="020B0604020202020204" pitchFamily="34" charset="0"/>
              <a:cs typeface="微软雅黑" panose="020B0503020204020204" pitchFamily="34" charset="-122"/>
              <a:sym typeface="+mn-ea"/>
            </a:endParaRPr>
          </a:p>
        </p:txBody>
      </p:sp>
      <p:sp>
        <p:nvSpPr>
          <p:cNvPr id="5" name="矩形 4">
            <a:extLst>
              <a:ext uri="{FF2B5EF4-FFF2-40B4-BE49-F238E27FC236}">
                <a16:creationId xmlns:a16="http://schemas.microsoft.com/office/drawing/2014/main" id="{7E23E4AC-3041-034D-8B75-0FDC371A4F07}"/>
              </a:ext>
            </a:extLst>
          </p:cNvPr>
          <p:cNvSpPr/>
          <p:nvPr/>
        </p:nvSpPr>
        <p:spPr>
          <a:xfrm>
            <a:off x="883185" y="1026934"/>
            <a:ext cx="10425629" cy="646331"/>
          </a:xfrm>
          <a:prstGeom prst="rect">
            <a:avLst/>
          </a:prstGeom>
        </p:spPr>
        <p:txBody>
          <a:bodyPr wrap="square">
            <a:spAutoFit/>
          </a:bodyPr>
          <a:lstStyle/>
          <a:p>
            <a:r>
              <a:rPr kumimoji="1" lang="zh-CN" altLang="en-US" dirty="0"/>
              <a:t>分析数据包发现，</a:t>
            </a:r>
            <a:r>
              <a:rPr kumimoji="1" lang="en" altLang="zh-CN" dirty="0" err="1"/>
              <a:t>jenkins-cli.jar</a:t>
            </a:r>
            <a:r>
              <a:rPr kumimoji="1" lang="zh-CN" altLang="en-US" dirty="0"/>
              <a:t>在与</a:t>
            </a:r>
            <a:r>
              <a:rPr kumimoji="1" lang="en" altLang="zh-CN" dirty="0"/>
              <a:t>CLI</a:t>
            </a:r>
            <a:r>
              <a:rPr kumimoji="1" lang="zh-CN" altLang="en-US" dirty="0"/>
              <a:t>端口通信之前，会先</a:t>
            </a:r>
            <a:r>
              <a:rPr kumimoji="1" lang="en" altLang="zh-CN" dirty="0"/>
              <a:t>HTTP GET</a:t>
            </a:r>
            <a:r>
              <a:rPr kumimoji="1" lang="zh-CN" altLang="en-US" dirty="0"/>
              <a:t>请求一下</a:t>
            </a:r>
            <a:r>
              <a:rPr kumimoji="1" lang="en" altLang="zh-CN" dirty="0" err="1"/>
              <a:t>jenkins</a:t>
            </a:r>
            <a:r>
              <a:rPr kumimoji="1" lang="zh-CN" altLang="en-US" dirty="0"/>
              <a:t>的</a:t>
            </a:r>
            <a:r>
              <a:rPr kumimoji="1" lang="en" altLang="zh-CN" dirty="0"/>
              <a:t>Web</a:t>
            </a:r>
            <a:r>
              <a:rPr kumimoji="1" lang="zh-CN" altLang="en-US" dirty="0"/>
              <a:t>控制台，从响应包中解析出</a:t>
            </a:r>
            <a:r>
              <a:rPr kumimoji="1" lang="en" altLang="zh-CN" dirty="0"/>
              <a:t>CLI</a:t>
            </a:r>
            <a:r>
              <a:rPr kumimoji="1" lang="zh-CN" altLang="en-US" dirty="0"/>
              <a:t>的端口，再做后续通信。</a:t>
            </a:r>
          </a:p>
        </p:txBody>
      </p:sp>
      <p:pic>
        <p:nvPicPr>
          <p:cNvPr id="6" name="图片 5">
            <a:extLst>
              <a:ext uri="{FF2B5EF4-FFF2-40B4-BE49-F238E27FC236}">
                <a16:creationId xmlns:a16="http://schemas.microsoft.com/office/drawing/2014/main" id="{57B7B4E1-771B-D945-B451-FC0E073B8CA5}"/>
              </a:ext>
            </a:extLst>
          </p:cNvPr>
          <p:cNvPicPr>
            <a:picLocks noChangeAspect="1"/>
          </p:cNvPicPr>
          <p:nvPr/>
        </p:nvPicPr>
        <p:blipFill>
          <a:blip r:embed="rId3"/>
          <a:stretch>
            <a:fillRect/>
          </a:stretch>
        </p:blipFill>
        <p:spPr>
          <a:xfrm>
            <a:off x="1071031" y="1673265"/>
            <a:ext cx="8784114" cy="3796189"/>
          </a:xfrm>
          <a:prstGeom prst="rect">
            <a:avLst/>
          </a:prstGeom>
        </p:spPr>
      </p:pic>
      <p:sp>
        <p:nvSpPr>
          <p:cNvPr id="7" name="矩形 6">
            <a:extLst>
              <a:ext uri="{FF2B5EF4-FFF2-40B4-BE49-F238E27FC236}">
                <a16:creationId xmlns:a16="http://schemas.microsoft.com/office/drawing/2014/main" id="{BA417B13-8FC9-4A4E-B19E-5A36B9CD3E5A}"/>
              </a:ext>
            </a:extLst>
          </p:cNvPr>
          <p:cNvSpPr/>
          <p:nvPr/>
        </p:nvSpPr>
        <p:spPr>
          <a:xfrm>
            <a:off x="960303" y="5490891"/>
            <a:ext cx="10425629" cy="1200329"/>
          </a:xfrm>
          <a:prstGeom prst="rect">
            <a:avLst/>
          </a:prstGeom>
        </p:spPr>
        <p:txBody>
          <a:bodyPr wrap="square">
            <a:spAutoFit/>
          </a:bodyPr>
          <a:lstStyle/>
          <a:p>
            <a:pPr algn="just"/>
            <a:r>
              <a:rPr kumimoji="1" lang="zh-CN" altLang="en-US" dirty="0"/>
              <a:t>如果未解析到</a:t>
            </a:r>
            <a:r>
              <a:rPr kumimoji="1" lang="en" altLang="zh-CN" dirty="0"/>
              <a:t>X-Jenkins-CLI2-Port</a:t>
            </a:r>
            <a:r>
              <a:rPr kumimoji="1" lang="zh-CN" altLang="en-US" dirty="0"/>
              <a:t>头，则会解析</a:t>
            </a:r>
            <a:r>
              <a:rPr kumimoji="1" lang="en" altLang="zh-CN" dirty="0"/>
              <a:t>X-Jenkins-CLI-Port</a:t>
            </a:r>
            <a:r>
              <a:rPr kumimoji="1" lang="zh-CN" altLang="en-US" dirty="0"/>
              <a:t>头，此时</a:t>
            </a:r>
            <a:r>
              <a:rPr kumimoji="1" lang="en" altLang="zh-CN" dirty="0"/>
              <a:t>Jenkins-CLI</a:t>
            </a:r>
            <a:r>
              <a:rPr kumimoji="1" lang="zh-CN" altLang="en-US" dirty="0"/>
              <a:t>通信协议自动降为</a:t>
            </a:r>
            <a:r>
              <a:rPr kumimoji="1" lang="en" altLang="zh-CN" dirty="0"/>
              <a:t>Version1</a:t>
            </a:r>
            <a:r>
              <a:rPr kumimoji="1" lang="zh-CN" altLang="en" dirty="0"/>
              <a:t>，</a:t>
            </a:r>
            <a:r>
              <a:rPr kumimoji="1" lang="zh-CN" altLang="en-US" dirty="0"/>
              <a:t>并且无</a:t>
            </a:r>
            <a:r>
              <a:rPr kumimoji="1" lang="en" altLang="zh-CN" dirty="0"/>
              <a:t>SSL</a:t>
            </a:r>
            <a:r>
              <a:rPr kumimoji="1" lang="zh-CN" altLang="en-US" dirty="0"/>
              <a:t>加密。</a:t>
            </a:r>
          </a:p>
          <a:p>
            <a:pPr algn="just"/>
            <a:r>
              <a:rPr kumimoji="1" lang="zh-CN" altLang="en-US" dirty="0"/>
              <a:t>于是，我们可以通过</a:t>
            </a:r>
            <a:r>
              <a:rPr kumimoji="1" lang="en" altLang="zh-CN" dirty="0" err="1"/>
              <a:t>BurpSuit</a:t>
            </a:r>
            <a:r>
              <a:rPr kumimoji="1" lang="zh-CN" altLang="en-US" dirty="0"/>
              <a:t>来篡改通信中的</a:t>
            </a:r>
            <a:r>
              <a:rPr kumimoji="1" lang="en" altLang="zh-CN" dirty="0"/>
              <a:t>HTTP</a:t>
            </a:r>
            <a:r>
              <a:rPr kumimoji="1" lang="zh-CN" altLang="en-US" dirty="0"/>
              <a:t>响应包，删除</a:t>
            </a:r>
            <a:r>
              <a:rPr kumimoji="1" lang="en" altLang="zh-CN" dirty="0"/>
              <a:t>X-Jenkins-CLI2-Port</a:t>
            </a:r>
            <a:r>
              <a:rPr kumimoji="1" lang="zh-CN" altLang="en-US" dirty="0"/>
              <a:t>响应头，从而使</a:t>
            </a:r>
            <a:r>
              <a:rPr kumimoji="1" lang="en" altLang="zh-CN" dirty="0" err="1"/>
              <a:t>wireshark</a:t>
            </a:r>
            <a:r>
              <a:rPr kumimoji="1" lang="zh-CN" altLang="en-US" dirty="0"/>
              <a:t>可以抓到明文数据包。</a:t>
            </a:r>
          </a:p>
        </p:txBody>
      </p:sp>
    </p:spTree>
    <p:extLst>
      <p:ext uri="{BB962C8B-B14F-4D97-AF65-F5344CB8AC3E}">
        <p14:creationId xmlns:p14="http://schemas.microsoft.com/office/powerpoint/2010/main" val="371316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kumimoji="1" lang="en" altLang="zh-CN" dirty="0"/>
              <a:t>Jenkins</a:t>
            </a:r>
            <a:r>
              <a:rPr kumimoji="1" lang="zh-CN" altLang="en" dirty="0"/>
              <a:t>利用</a:t>
            </a:r>
            <a:endParaRPr lang="en-US" altLang="zh-CN" spc="200" dirty="0">
              <a:latin typeface="Arial" panose="020B0604020202020204" pitchFamily="34" charset="0"/>
              <a:cs typeface="微软雅黑" panose="020B0503020204020204" pitchFamily="34" charset="-122"/>
              <a:sym typeface="+mn-ea"/>
            </a:endParaRPr>
          </a:p>
        </p:txBody>
      </p:sp>
      <p:sp>
        <p:nvSpPr>
          <p:cNvPr id="2" name="文本框 1">
            <a:extLst>
              <a:ext uri="{FF2B5EF4-FFF2-40B4-BE49-F238E27FC236}">
                <a16:creationId xmlns:a16="http://schemas.microsoft.com/office/drawing/2014/main" id="{948959EC-1D21-6D4D-AB92-D8D420B131A3}"/>
              </a:ext>
            </a:extLst>
          </p:cNvPr>
          <p:cNvSpPr txBox="1"/>
          <p:nvPr/>
        </p:nvSpPr>
        <p:spPr>
          <a:xfrm>
            <a:off x="605928" y="1322024"/>
            <a:ext cx="9496539" cy="369332"/>
          </a:xfrm>
          <a:prstGeom prst="rect">
            <a:avLst/>
          </a:prstGeom>
          <a:noFill/>
        </p:spPr>
        <p:txBody>
          <a:bodyPr wrap="square" rtlCol="0">
            <a:spAutoFit/>
          </a:bodyPr>
          <a:lstStyle/>
          <a:p>
            <a:r>
              <a:rPr kumimoji="1" lang="zh-CN" altLang="en-US" dirty="0"/>
              <a:t>也可以在</a:t>
            </a:r>
            <a:r>
              <a:rPr kumimoji="1" lang="en-US" altLang="zh-CN" dirty="0"/>
              <a:t>payload</a:t>
            </a:r>
            <a:r>
              <a:rPr kumimoji="1" lang="zh-CN" altLang="en-US" dirty="0"/>
              <a:t>中直接使用</a:t>
            </a:r>
            <a:r>
              <a:rPr kumimoji="1" lang="en-US" altLang="zh-CN" dirty="0"/>
              <a:t>CLI</a:t>
            </a:r>
            <a:r>
              <a:rPr kumimoji="1" lang="zh-CN" altLang="en-US" dirty="0"/>
              <a:t>的第一个版本协议进行通信，就可以直接修改</a:t>
            </a:r>
            <a:r>
              <a:rPr kumimoji="1" lang="en-US" altLang="zh-CN" dirty="0"/>
              <a:t>payload</a:t>
            </a:r>
            <a:r>
              <a:rPr kumimoji="1" lang="zh-CN" altLang="en-US" dirty="0"/>
              <a:t>了</a:t>
            </a:r>
          </a:p>
        </p:txBody>
      </p:sp>
      <p:pic>
        <p:nvPicPr>
          <p:cNvPr id="3" name="图片 2">
            <a:extLst>
              <a:ext uri="{FF2B5EF4-FFF2-40B4-BE49-F238E27FC236}">
                <a16:creationId xmlns:a16="http://schemas.microsoft.com/office/drawing/2014/main" id="{2CA94527-343B-DA42-BF89-780241FCF1FD}"/>
              </a:ext>
            </a:extLst>
          </p:cNvPr>
          <p:cNvPicPr>
            <a:picLocks noChangeAspect="1"/>
          </p:cNvPicPr>
          <p:nvPr/>
        </p:nvPicPr>
        <p:blipFill>
          <a:blip r:embed="rId3"/>
          <a:stretch>
            <a:fillRect/>
          </a:stretch>
        </p:blipFill>
        <p:spPr>
          <a:xfrm>
            <a:off x="804231" y="1691356"/>
            <a:ext cx="6358277" cy="4389955"/>
          </a:xfrm>
          <a:prstGeom prst="rect">
            <a:avLst/>
          </a:prstGeom>
        </p:spPr>
      </p:pic>
      <p:sp>
        <p:nvSpPr>
          <p:cNvPr id="4" name="文本框 3">
            <a:extLst>
              <a:ext uri="{FF2B5EF4-FFF2-40B4-BE49-F238E27FC236}">
                <a16:creationId xmlns:a16="http://schemas.microsoft.com/office/drawing/2014/main" id="{11590FCC-5362-A347-A98F-78207225BA9D}"/>
              </a:ext>
            </a:extLst>
          </p:cNvPr>
          <p:cNvSpPr txBox="1"/>
          <p:nvPr/>
        </p:nvSpPr>
        <p:spPr>
          <a:xfrm>
            <a:off x="7447402" y="3062849"/>
            <a:ext cx="3756752" cy="1477328"/>
          </a:xfrm>
          <a:prstGeom prst="rect">
            <a:avLst/>
          </a:prstGeom>
          <a:noFill/>
        </p:spPr>
        <p:txBody>
          <a:bodyPr wrap="square" rtlCol="0">
            <a:spAutoFit/>
          </a:bodyPr>
          <a:lstStyle/>
          <a:p>
            <a:r>
              <a:rPr kumimoji="1" lang="zh-CN" altLang="en-US" dirty="0"/>
              <a:t>反序列化的数据可以用</a:t>
            </a:r>
            <a:r>
              <a:rPr kumimoji="1" lang="en-US" altLang="zh-CN" dirty="0"/>
              <a:t>java</a:t>
            </a:r>
            <a:r>
              <a:rPr kumimoji="1" lang="zh-CN" altLang="en-US" dirty="0"/>
              <a:t>反序列化大杀器</a:t>
            </a:r>
            <a:r>
              <a:rPr kumimoji="1" lang="en-US" altLang="zh-CN" dirty="0" err="1"/>
              <a:t>ysoserial</a:t>
            </a:r>
            <a:r>
              <a:rPr kumimoji="1" lang="zh-CN" altLang="en-US" dirty="0"/>
              <a:t>直接生成</a:t>
            </a:r>
            <a:endParaRPr kumimoji="1" lang="en-US" altLang="zh-CN" dirty="0"/>
          </a:p>
          <a:p>
            <a:endParaRPr kumimoji="1" lang="en-US" altLang="zh-CN" dirty="0"/>
          </a:p>
          <a:p>
            <a:r>
              <a:rPr kumimoji="1" lang="zh-CN" altLang="en-US" dirty="0"/>
              <a:t>这个</a:t>
            </a:r>
            <a:r>
              <a:rPr kumimoji="1" lang="en-US" altLang="zh-CN" dirty="0"/>
              <a:t>payload</a:t>
            </a:r>
            <a:r>
              <a:rPr kumimoji="1" lang="zh-CN" altLang="en-US" dirty="0"/>
              <a:t>的逻辑不是修改，是直接发送反序列化的数据，也可以</a:t>
            </a:r>
          </a:p>
        </p:txBody>
      </p:sp>
    </p:spTree>
    <p:extLst>
      <p:ext uri="{BB962C8B-B14F-4D97-AF65-F5344CB8AC3E}">
        <p14:creationId xmlns:p14="http://schemas.microsoft.com/office/powerpoint/2010/main" val="371807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kumimoji="1" lang="en" altLang="zh-CN" dirty="0" err="1"/>
              <a:t>weblogic</a:t>
            </a:r>
            <a:r>
              <a:rPr kumimoji="1" lang="zh-CN" altLang="en" dirty="0"/>
              <a:t>利用</a:t>
            </a:r>
            <a:r>
              <a:rPr kumimoji="1" lang="en-US" altLang="zh-CN" dirty="0"/>
              <a:t>——CVE-2015-4852</a:t>
            </a:r>
            <a:endParaRPr lang="en-US" altLang="zh-CN" spc="200" dirty="0">
              <a:latin typeface="Arial" panose="020B0604020202020204" pitchFamily="34" charset="0"/>
              <a:cs typeface="微软雅黑" panose="020B0503020204020204" pitchFamily="34" charset="-122"/>
              <a:sym typeface="+mn-ea"/>
            </a:endParaRPr>
          </a:p>
        </p:txBody>
      </p:sp>
      <p:sp>
        <p:nvSpPr>
          <p:cNvPr id="2" name="文本框 1">
            <a:extLst>
              <a:ext uri="{FF2B5EF4-FFF2-40B4-BE49-F238E27FC236}">
                <a16:creationId xmlns:a16="http://schemas.microsoft.com/office/drawing/2014/main" id="{948959EC-1D21-6D4D-AB92-D8D420B131A3}"/>
              </a:ext>
            </a:extLst>
          </p:cNvPr>
          <p:cNvSpPr txBox="1"/>
          <p:nvPr/>
        </p:nvSpPr>
        <p:spPr>
          <a:xfrm>
            <a:off x="1032169" y="1176425"/>
            <a:ext cx="9496539" cy="646331"/>
          </a:xfrm>
          <a:prstGeom prst="rect">
            <a:avLst/>
          </a:prstGeom>
          <a:noFill/>
        </p:spPr>
        <p:txBody>
          <a:bodyPr wrap="square" rtlCol="0">
            <a:spAutoFit/>
          </a:bodyPr>
          <a:lstStyle/>
          <a:p>
            <a:r>
              <a:rPr kumimoji="1" lang="zh-CN" altLang="en-US" dirty="0"/>
              <a:t>和</a:t>
            </a:r>
            <a:r>
              <a:rPr kumimoji="1" lang="en" altLang="zh-CN" dirty="0"/>
              <a:t>Jenkins</a:t>
            </a:r>
            <a:r>
              <a:rPr kumimoji="1" lang="zh-CN" altLang="en" dirty="0"/>
              <a:t>的</a:t>
            </a:r>
            <a:r>
              <a:rPr kumimoji="1" lang="zh-CN" altLang="en-US" dirty="0"/>
              <a:t>基本思路一致，双方通信的协议是</a:t>
            </a:r>
            <a:r>
              <a:rPr kumimoji="1" lang="en-US" altLang="zh-CN" dirty="0"/>
              <a:t>T3</a:t>
            </a:r>
            <a:r>
              <a:rPr kumimoji="1" lang="zh-CN" altLang="en-US" dirty="0"/>
              <a:t>协议，</a:t>
            </a:r>
            <a:r>
              <a:rPr lang="zh-CN" altLang="en-US" dirty="0"/>
              <a:t>我们直接将序列化好的字节流发过去，服务器是不会响应的，必须先发</a:t>
            </a:r>
            <a:r>
              <a:rPr lang="en" altLang="zh-CN" dirty="0"/>
              <a:t>t3</a:t>
            </a:r>
            <a:r>
              <a:rPr lang="zh-CN" altLang="en-US" dirty="0"/>
              <a:t>协议的报头，得到服务端回应后再发送构造的字节流</a:t>
            </a:r>
            <a:endParaRPr kumimoji="1" lang="zh-CN" altLang="en-US" dirty="0"/>
          </a:p>
        </p:txBody>
      </p:sp>
      <p:pic>
        <p:nvPicPr>
          <p:cNvPr id="5" name="图片 4">
            <a:extLst>
              <a:ext uri="{FF2B5EF4-FFF2-40B4-BE49-F238E27FC236}">
                <a16:creationId xmlns:a16="http://schemas.microsoft.com/office/drawing/2014/main" id="{66167905-0E90-1C40-AC9F-CC98CE5ED2C2}"/>
              </a:ext>
            </a:extLst>
          </p:cNvPr>
          <p:cNvPicPr>
            <a:picLocks noChangeAspect="1"/>
          </p:cNvPicPr>
          <p:nvPr/>
        </p:nvPicPr>
        <p:blipFill>
          <a:blip r:embed="rId3"/>
          <a:stretch>
            <a:fillRect/>
          </a:stretch>
        </p:blipFill>
        <p:spPr>
          <a:xfrm>
            <a:off x="1883629" y="1830644"/>
            <a:ext cx="5618857" cy="4745773"/>
          </a:xfrm>
          <a:prstGeom prst="rect">
            <a:avLst/>
          </a:prstGeom>
        </p:spPr>
      </p:pic>
    </p:spTree>
    <p:extLst>
      <p:ext uri="{BB962C8B-B14F-4D97-AF65-F5344CB8AC3E}">
        <p14:creationId xmlns:p14="http://schemas.microsoft.com/office/powerpoint/2010/main" val="40234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kumimoji="1" lang="en" altLang="zh-CN" dirty="0" err="1"/>
              <a:t>weblogic</a:t>
            </a:r>
            <a:r>
              <a:rPr kumimoji="1" lang="zh-CN" altLang="en" dirty="0"/>
              <a:t>利用</a:t>
            </a:r>
            <a:r>
              <a:rPr kumimoji="1" lang="en-US" altLang="zh-CN" dirty="0"/>
              <a:t>——CVE-2015-4852</a:t>
            </a:r>
            <a:endParaRPr lang="en-US" altLang="zh-CN" spc="200" dirty="0">
              <a:latin typeface="Arial" panose="020B0604020202020204" pitchFamily="34" charset="0"/>
              <a:cs typeface="微软雅黑" panose="020B0503020204020204" pitchFamily="34" charset="-122"/>
              <a:sym typeface="+mn-ea"/>
            </a:endParaRPr>
          </a:p>
        </p:txBody>
      </p:sp>
      <p:sp>
        <p:nvSpPr>
          <p:cNvPr id="3" name="文本框 2">
            <a:extLst>
              <a:ext uri="{FF2B5EF4-FFF2-40B4-BE49-F238E27FC236}">
                <a16:creationId xmlns:a16="http://schemas.microsoft.com/office/drawing/2014/main" id="{2BE847CB-0335-D944-812A-6611B78048E6}"/>
              </a:ext>
            </a:extLst>
          </p:cNvPr>
          <p:cNvSpPr txBox="1"/>
          <p:nvPr/>
        </p:nvSpPr>
        <p:spPr>
          <a:xfrm>
            <a:off x="877933" y="1156771"/>
            <a:ext cx="9959248" cy="1477328"/>
          </a:xfrm>
          <a:prstGeom prst="rect">
            <a:avLst/>
          </a:prstGeom>
          <a:noFill/>
        </p:spPr>
        <p:txBody>
          <a:bodyPr wrap="square" rtlCol="0">
            <a:spAutoFit/>
          </a:bodyPr>
          <a:lstStyle/>
          <a:p>
            <a:r>
              <a:rPr lang="en" altLang="zh-CN" dirty="0"/>
              <a:t>T3</a:t>
            </a:r>
            <a:r>
              <a:rPr lang="zh-CN" altLang="en-US" dirty="0"/>
              <a:t>协议本来就可以正常接收序列化的字节流，而且带有明显的标识，我们拿到正常的客户端发送的</a:t>
            </a:r>
            <a:r>
              <a:rPr lang="en" altLang="zh-CN" dirty="0"/>
              <a:t>T3</a:t>
            </a:r>
            <a:r>
              <a:rPr lang="zh-CN" altLang="en-US" dirty="0"/>
              <a:t>协议数据包，将第一组序列化数据替换为我们构造好的字节流，即可实现</a:t>
            </a:r>
            <a:r>
              <a:rPr lang="en" altLang="zh-CN" dirty="0"/>
              <a:t>RCE</a:t>
            </a:r>
            <a:r>
              <a:rPr lang="zh-CN" altLang="en-US" dirty="0"/>
              <a:t>。需要注意的是</a:t>
            </a:r>
            <a:r>
              <a:rPr lang="en-US" altLang="zh-CN" dirty="0"/>
              <a:t>T3</a:t>
            </a:r>
            <a:r>
              <a:rPr lang="zh-CN" altLang="en-US" dirty="0"/>
              <a:t>报文发送时一开始会先发送报文的长度，因此使用了反序列化的</a:t>
            </a:r>
            <a:r>
              <a:rPr lang="en-US" altLang="zh-CN" dirty="0"/>
              <a:t>payload</a:t>
            </a:r>
            <a:r>
              <a:rPr lang="zh-CN" altLang="en-US" dirty="0"/>
              <a:t>后要自己计算一下长度加到前面</a:t>
            </a:r>
            <a:endParaRPr lang="en-US" altLang="zh-CN" dirty="0"/>
          </a:p>
          <a:p>
            <a:r>
              <a:rPr kumimoji="1" lang="en-US" altLang="zh-CN" dirty="0"/>
              <a:t>Payload</a:t>
            </a:r>
            <a:r>
              <a:rPr kumimoji="1" lang="zh-CN" altLang="en-US" dirty="0"/>
              <a:t>比较容易理解</a:t>
            </a:r>
          </a:p>
        </p:txBody>
      </p:sp>
      <p:pic>
        <p:nvPicPr>
          <p:cNvPr id="6" name="图片 5">
            <a:extLst>
              <a:ext uri="{FF2B5EF4-FFF2-40B4-BE49-F238E27FC236}">
                <a16:creationId xmlns:a16="http://schemas.microsoft.com/office/drawing/2014/main" id="{091C9670-9969-9042-9E02-744372D4A404}"/>
              </a:ext>
            </a:extLst>
          </p:cNvPr>
          <p:cNvPicPr>
            <a:picLocks noChangeAspect="1"/>
          </p:cNvPicPr>
          <p:nvPr/>
        </p:nvPicPr>
        <p:blipFill>
          <a:blip r:embed="rId3"/>
          <a:stretch>
            <a:fillRect/>
          </a:stretch>
        </p:blipFill>
        <p:spPr>
          <a:xfrm>
            <a:off x="3647746" y="2208547"/>
            <a:ext cx="7189435" cy="4312268"/>
          </a:xfrm>
          <a:prstGeom prst="rect">
            <a:avLst/>
          </a:prstGeom>
        </p:spPr>
      </p:pic>
    </p:spTree>
    <p:extLst>
      <p:ext uri="{BB962C8B-B14F-4D97-AF65-F5344CB8AC3E}">
        <p14:creationId xmlns:p14="http://schemas.microsoft.com/office/powerpoint/2010/main" val="1482703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en-US" altLang="zh-CN" spc="200" dirty="0">
                <a:solidFill>
                  <a:schemeClr val="tx1"/>
                </a:solidFill>
                <a:latin typeface="Arial" panose="020B0604020202020204" pitchFamily="34" charset="0"/>
                <a:cs typeface="微软雅黑" panose="020B0503020204020204" pitchFamily="34" charset="-122"/>
                <a:sym typeface="+mn-ea"/>
              </a:rPr>
              <a:t>java</a:t>
            </a:r>
            <a:r>
              <a:rPr lang="zh-CN" altLang="en-US" spc="200" dirty="0">
                <a:solidFill>
                  <a:schemeClr val="tx1"/>
                </a:solidFill>
                <a:latin typeface="Arial" panose="020B0604020202020204" pitchFamily="34" charset="0"/>
                <a:cs typeface="微软雅黑" panose="020B0503020204020204" pitchFamily="34" charset="-122"/>
                <a:sym typeface="+mn-ea"/>
              </a:rPr>
              <a:t>反射机制</a:t>
            </a:r>
            <a:endParaRPr lang="zh-CN" spc="200" dirty="0">
              <a:solidFill>
                <a:schemeClr val="tx1"/>
              </a:solidFill>
              <a:latin typeface="Arial" panose="020B0604020202020204" pitchFamily="34" charset="0"/>
              <a:cs typeface="微软雅黑" panose="020B0503020204020204" pitchFamily="34" charset="-122"/>
              <a:sym typeface="+mn-ea"/>
            </a:endParaRPr>
          </a:p>
        </p:txBody>
      </p:sp>
      <p:sp>
        <p:nvSpPr>
          <p:cNvPr id="4" name="矩形 3">
            <a:extLst>
              <a:ext uri="{FF2B5EF4-FFF2-40B4-BE49-F238E27FC236}">
                <a16:creationId xmlns:a16="http://schemas.microsoft.com/office/drawing/2014/main" id="{C3FDFDA8-9171-894B-8168-3778B5ED20FA}"/>
              </a:ext>
            </a:extLst>
          </p:cNvPr>
          <p:cNvSpPr/>
          <p:nvPr/>
        </p:nvSpPr>
        <p:spPr>
          <a:xfrm>
            <a:off x="987587" y="1318736"/>
            <a:ext cx="9926893" cy="923330"/>
          </a:xfrm>
          <a:prstGeom prst="rect">
            <a:avLst/>
          </a:prstGeom>
        </p:spPr>
        <p:txBody>
          <a:bodyPr wrap="square">
            <a:spAutoFit/>
          </a:bodyPr>
          <a:lstStyle/>
          <a:p>
            <a:r>
              <a:rPr lang="zh-CN" altLang="en-US" dirty="0"/>
              <a:t>反射机制是</a:t>
            </a:r>
            <a:r>
              <a:rPr lang="en" altLang="zh-CN" dirty="0"/>
              <a:t>Java</a:t>
            </a:r>
            <a:r>
              <a:rPr lang="zh-CN" altLang="en-US" dirty="0"/>
              <a:t>的一种特性，可以理解为在运行中（而非编译期间）获取对象类型信息的操作。传统的编程方法要求程序员在编译阶段决定使用的类型，但是在反射的帮助下，我们可以动态获取这些信息，从而编写更加具有可移植性的代码。</a:t>
            </a:r>
          </a:p>
        </p:txBody>
      </p:sp>
      <p:sp>
        <p:nvSpPr>
          <p:cNvPr id="5" name="矩形 4">
            <a:extLst>
              <a:ext uri="{FF2B5EF4-FFF2-40B4-BE49-F238E27FC236}">
                <a16:creationId xmlns:a16="http://schemas.microsoft.com/office/drawing/2014/main" id="{0C5B87BB-9806-2144-A4A7-F6E2B44F9900}"/>
              </a:ext>
            </a:extLst>
          </p:cNvPr>
          <p:cNvSpPr/>
          <p:nvPr/>
        </p:nvSpPr>
        <p:spPr>
          <a:xfrm>
            <a:off x="987587" y="2540992"/>
            <a:ext cx="8803184" cy="1754326"/>
          </a:xfrm>
          <a:prstGeom prst="rect">
            <a:avLst/>
          </a:prstGeom>
        </p:spPr>
        <p:txBody>
          <a:bodyPr wrap="square">
            <a:spAutoFit/>
          </a:bodyPr>
          <a:lstStyle/>
          <a:p>
            <a:r>
              <a:rPr lang="zh-CN" altLang="en-US" dirty="0"/>
              <a:t>在运行状态中，判断任意一个对象所属的类；</a:t>
            </a:r>
            <a:br>
              <a:rPr lang="zh-CN" altLang="en-US" dirty="0"/>
            </a:br>
            <a:r>
              <a:rPr lang="zh-CN" altLang="en-US" dirty="0"/>
              <a:t>在运行状态中，构造任意一个类的对象；</a:t>
            </a:r>
            <a:br>
              <a:rPr lang="zh-CN" altLang="en-US" dirty="0"/>
            </a:br>
            <a:r>
              <a:rPr lang="zh-CN" altLang="en-US" dirty="0"/>
              <a:t>在运行状态中，获取或修改任意一个类所具有的成员变量和方法；</a:t>
            </a:r>
            <a:br>
              <a:rPr lang="zh-CN" altLang="en-US" dirty="0"/>
            </a:br>
            <a:r>
              <a:rPr lang="zh-CN" altLang="en-US" dirty="0"/>
              <a:t>在运行状态中，调用任意一个对象的方法；</a:t>
            </a:r>
            <a:endParaRPr lang="en-US" altLang="zh-CN" dirty="0"/>
          </a:p>
          <a:p>
            <a:endParaRPr lang="en-US" altLang="zh-CN" dirty="0"/>
          </a:p>
          <a:p>
            <a:endParaRPr lang="en-US" altLang="zh-CN" dirty="0"/>
          </a:p>
          <a:p>
            <a:r>
              <a:rPr lang="zh-CN" altLang="en-US" dirty="0"/>
              <a:t>反射的隐藏彩蛋：反射</a:t>
            </a:r>
            <a:r>
              <a:rPr lang="en-US" altLang="zh-CN" dirty="0"/>
              <a:t>+unsafe</a:t>
            </a:r>
            <a:r>
              <a:rPr lang="zh-CN" altLang="en-US" dirty="0"/>
              <a:t>类绕过</a:t>
            </a:r>
            <a:r>
              <a:rPr lang="en-US" altLang="zh-CN" dirty="0"/>
              <a:t>rasp</a:t>
            </a:r>
            <a:r>
              <a:rPr lang="zh-CN" altLang="en-US" dirty="0"/>
              <a:t>，无视构造函数直接创建对象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zh-CN" altLang="en-US" spc="200" dirty="0">
                <a:latin typeface="Arial" panose="020B0604020202020204" pitchFamily="34" charset="0"/>
                <a:cs typeface="微软雅黑" panose="020B0503020204020204" pitchFamily="34" charset="-122"/>
                <a:sym typeface="+mn-ea"/>
              </a:rPr>
              <a:t>渗透测试中的使用</a:t>
            </a:r>
            <a:endParaRPr lang="en-US" altLang="zh-CN" spc="200" dirty="0">
              <a:latin typeface="Arial" panose="020B0604020202020204" pitchFamily="34" charset="0"/>
              <a:cs typeface="微软雅黑" panose="020B0503020204020204" pitchFamily="34" charset="-122"/>
              <a:sym typeface="+mn-ea"/>
            </a:endParaRPr>
          </a:p>
        </p:txBody>
      </p:sp>
      <p:sp>
        <p:nvSpPr>
          <p:cNvPr id="4" name="文本框 3">
            <a:extLst>
              <a:ext uri="{FF2B5EF4-FFF2-40B4-BE49-F238E27FC236}">
                <a16:creationId xmlns:a16="http://schemas.microsoft.com/office/drawing/2014/main" id="{C07B64F2-C157-2B41-921A-E0FA763D4620}"/>
              </a:ext>
            </a:extLst>
          </p:cNvPr>
          <p:cNvSpPr txBox="1"/>
          <p:nvPr/>
        </p:nvSpPr>
        <p:spPr>
          <a:xfrm>
            <a:off x="1302385" y="1542361"/>
            <a:ext cx="9240757" cy="2031325"/>
          </a:xfrm>
          <a:prstGeom prst="rect">
            <a:avLst/>
          </a:prstGeom>
          <a:noFill/>
        </p:spPr>
        <p:txBody>
          <a:bodyPr wrap="square" rtlCol="0">
            <a:spAutoFit/>
          </a:bodyPr>
          <a:lstStyle/>
          <a:p>
            <a:r>
              <a:rPr kumimoji="1" lang="en-US" altLang="zh-CN" dirty="0" err="1"/>
              <a:t>Ysoserial</a:t>
            </a:r>
            <a:r>
              <a:rPr kumimoji="1" lang="zh-CN" altLang="en-US" dirty="0"/>
              <a:t>工具</a:t>
            </a:r>
            <a:endParaRPr kumimoji="1" lang="en-US" altLang="zh-CN" dirty="0"/>
          </a:p>
          <a:p>
            <a:endParaRPr lang="en-US" altLang="zh-CN" dirty="0"/>
          </a:p>
          <a:p>
            <a:r>
              <a:rPr lang="zh-CN" altLang="en-US" dirty="0"/>
              <a:t>先生成反序列化之后的对象序列化流文件</a:t>
            </a:r>
          </a:p>
          <a:p>
            <a:r>
              <a:rPr lang="en" altLang="zh-CN" dirty="0"/>
              <a:t>java -jar ysoserial-master-30099844c6-1.jar CommonsCollections1 "touch /</a:t>
            </a:r>
            <a:r>
              <a:rPr lang="en" altLang="zh-CN" dirty="0" err="1"/>
              <a:t>tmp</a:t>
            </a:r>
            <a:r>
              <a:rPr lang="en" altLang="zh-CN" dirty="0"/>
              <a:t>/success" &gt; </a:t>
            </a:r>
            <a:r>
              <a:rPr lang="en" altLang="zh-CN" dirty="0" err="1"/>
              <a:t>poc.ser</a:t>
            </a:r>
            <a:endParaRPr lang="en" altLang="zh-CN" dirty="0"/>
          </a:p>
          <a:p>
            <a:endParaRPr lang="en" altLang="zh-CN" dirty="0"/>
          </a:p>
          <a:p>
            <a:r>
              <a:rPr lang="zh-CN" altLang="en" dirty="0"/>
              <a:t>使用</a:t>
            </a:r>
            <a:r>
              <a:rPr lang="en-US" altLang="zh-CN" dirty="0"/>
              <a:t>exp</a:t>
            </a:r>
            <a:r>
              <a:rPr lang="zh-CN" altLang="en-US" dirty="0"/>
              <a:t>直接打即可</a:t>
            </a:r>
            <a:endParaRPr lang="en" altLang="zh-CN" dirty="0"/>
          </a:p>
          <a:p>
            <a:endParaRPr kumimoji="1" lang="zh-CN" altLang="en-US" dirty="0"/>
          </a:p>
        </p:txBody>
      </p:sp>
    </p:spTree>
    <p:extLst>
      <p:ext uri="{BB962C8B-B14F-4D97-AF65-F5344CB8AC3E}">
        <p14:creationId xmlns:p14="http://schemas.microsoft.com/office/powerpoint/2010/main" val="552292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矩形 44"/>
          <p:cNvSpPr/>
          <p:nvPr/>
        </p:nvSpPr>
        <p:spPr>
          <a:xfrm>
            <a:off x="0" y="1625600"/>
            <a:ext cx="12192000" cy="3208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Freeform 5"/>
          <p:cNvSpPr>
            <a:spLocks noEditPoints="1"/>
          </p:cNvSpPr>
          <p:nvPr/>
        </p:nvSpPr>
        <p:spPr bwMode="auto">
          <a:xfrm>
            <a:off x="8599488" y="5440363"/>
            <a:ext cx="1114425" cy="996950"/>
          </a:xfrm>
          <a:custGeom>
            <a:avLst/>
            <a:gdLst>
              <a:gd name="T0" fmla="*/ 844682 w 528"/>
              <a:gd name="T1" fmla="*/ 619489 h 471"/>
              <a:gd name="T2" fmla="*/ 908033 w 528"/>
              <a:gd name="T3" fmla="*/ 589889 h 471"/>
              <a:gd name="T4" fmla="*/ 908033 w 528"/>
              <a:gd name="T5" fmla="*/ 587775 h 471"/>
              <a:gd name="T6" fmla="*/ 908033 w 528"/>
              <a:gd name="T7" fmla="*/ 431317 h 471"/>
              <a:gd name="T8" fmla="*/ 846793 w 528"/>
              <a:gd name="T9" fmla="*/ 460917 h 471"/>
              <a:gd name="T10" fmla="*/ 844682 w 528"/>
              <a:gd name="T11" fmla="*/ 619489 h 471"/>
              <a:gd name="T12" fmla="*/ 190053 w 528"/>
              <a:gd name="T13" fmla="*/ 431317 h 471"/>
              <a:gd name="T14" fmla="*/ 190053 w 528"/>
              <a:gd name="T15" fmla="*/ 589889 h 471"/>
              <a:gd name="T16" fmla="*/ 523703 w 528"/>
              <a:gd name="T17" fmla="*/ 748461 h 471"/>
              <a:gd name="T18" fmla="*/ 578607 w 528"/>
              <a:gd name="T19" fmla="*/ 748461 h 471"/>
              <a:gd name="T20" fmla="*/ 783442 w 528"/>
              <a:gd name="T21" fmla="*/ 649089 h 471"/>
              <a:gd name="T22" fmla="*/ 783442 w 528"/>
              <a:gd name="T23" fmla="*/ 490517 h 471"/>
              <a:gd name="T24" fmla="*/ 549043 w 528"/>
              <a:gd name="T25" fmla="*/ 604689 h 471"/>
              <a:gd name="T26" fmla="*/ 190053 w 528"/>
              <a:gd name="T27" fmla="*/ 431317 h 471"/>
              <a:gd name="T28" fmla="*/ 832011 w 528"/>
              <a:gd name="T29" fmla="*/ 416517 h 471"/>
              <a:gd name="T30" fmla="*/ 825676 w 528"/>
              <a:gd name="T31" fmla="*/ 414402 h 471"/>
              <a:gd name="T32" fmla="*/ 606059 w 528"/>
              <a:gd name="T33" fmla="*/ 293887 h 471"/>
              <a:gd name="T34" fmla="*/ 608171 w 528"/>
              <a:gd name="T35" fmla="*/ 279087 h 471"/>
              <a:gd name="T36" fmla="*/ 557490 w 528"/>
              <a:gd name="T37" fmla="*/ 228344 h 471"/>
              <a:gd name="T38" fmla="*/ 506809 w 528"/>
              <a:gd name="T39" fmla="*/ 279087 h 471"/>
              <a:gd name="T40" fmla="*/ 557490 w 528"/>
              <a:gd name="T41" fmla="*/ 329830 h 471"/>
              <a:gd name="T42" fmla="*/ 593389 w 528"/>
              <a:gd name="T43" fmla="*/ 317145 h 471"/>
              <a:gd name="T44" fmla="*/ 808783 w 528"/>
              <a:gd name="T45" fmla="*/ 437660 h 471"/>
              <a:gd name="T46" fmla="*/ 832011 w 528"/>
              <a:gd name="T47" fmla="*/ 416517 h 471"/>
              <a:gd name="T48" fmla="*/ 1114980 w 528"/>
              <a:gd name="T49" fmla="*/ 279087 h 471"/>
              <a:gd name="T50" fmla="*/ 549043 w 528"/>
              <a:gd name="T51" fmla="*/ 0 h 471"/>
              <a:gd name="T52" fmla="*/ 0 w 528"/>
              <a:gd name="T53" fmla="*/ 266401 h 471"/>
              <a:gd name="T54" fmla="*/ 0 w 528"/>
              <a:gd name="T55" fmla="*/ 289659 h 471"/>
              <a:gd name="T56" fmla="*/ 549043 w 528"/>
              <a:gd name="T57" fmla="*/ 556060 h 471"/>
              <a:gd name="T58" fmla="*/ 783442 w 528"/>
              <a:gd name="T59" fmla="*/ 441888 h 471"/>
              <a:gd name="T60" fmla="*/ 783442 w 528"/>
              <a:gd name="T61" fmla="*/ 433431 h 471"/>
              <a:gd name="T62" fmla="*/ 593389 w 528"/>
              <a:gd name="T63" fmla="*/ 334059 h 471"/>
              <a:gd name="T64" fmla="*/ 557490 w 528"/>
              <a:gd name="T65" fmla="*/ 344630 h 471"/>
              <a:gd name="T66" fmla="*/ 492027 w 528"/>
              <a:gd name="T67" fmla="*/ 279087 h 471"/>
              <a:gd name="T68" fmla="*/ 557490 w 528"/>
              <a:gd name="T69" fmla="*/ 211430 h 471"/>
              <a:gd name="T70" fmla="*/ 622953 w 528"/>
              <a:gd name="T71" fmla="*/ 279087 h 471"/>
              <a:gd name="T72" fmla="*/ 622953 w 528"/>
              <a:gd name="T73" fmla="*/ 285430 h 471"/>
              <a:gd name="T74" fmla="*/ 846793 w 528"/>
              <a:gd name="T75" fmla="*/ 410174 h 471"/>
              <a:gd name="T76" fmla="*/ 1114980 w 528"/>
              <a:gd name="T77" fmla="*/ 279087 h 471"/>
              <a:gd name="T78" fmla="*/ 832011 w 528"/>
              <a:gd name="T79" fmla="*/ 416517 h 471"/>
              <a:gd name="T80" fmla="*/ 834123 w 528"/>
              <a:gd name="T81" fmla="*/ 619489 h 471"/>
              <a:gd name="T82" fmla="*/ 853128 w 528"/>
              <a:gd name="T83" fmla="*/ 649089 h 471"/>
              <a:gd name="T84" fmla="*/ 836235 w 528"/>
              <a:gd name="T85" fmla="*/ 676575 h 471"/>
              <a:gd name="T86" fmla="*/ 851017 w 528"/>
              <a:gd name="T87" fmla="*/ 676575 h 471"/>
              <a:gd name="T88" fmla="*/ 878469 w 528"/>
              <a:gd name="T89" fmla="*/ 995834 h 471"/>
              <a:gd name="T90" fmla="*/ 768660 w 528"/>
              <a:gd name="T91" fmla="*/ 995834 h 471"/>
              <a:gd name="T92" fmla="*/ 796113 w 528"/>
              <a:gd name="T93" fmla="*/ 676575 h 471"/>
              <a:gd name="T94" fmla="*/ 810894 w 528"/>
              <a:gd name="T95" fmla="*/ 676575 h 471"/>
              <a:gd name="T96" fmla="*/ 794001 w 528"/>
              <a:gd name="T97" fmla="*/ 649089 h 471"/>
              <a:gd name="T98" fmla="*/ 810894 w 528"/>
              <a:gd name="T99" fmla="*/ 619489 h 471"/>
              <a:gd name="T100" fmla="*/ 808783 w 528"/>
              <a:gd name="T101" fmla="*/ 437660 h 471"/>
              <a:gd name="T102" fmla="*/ 832011 w 528"/>
              <a:gd name="T103" fmla="*/ 416517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8"/>
              <a:gd name="T157" fmla="*/ 0 h 471"/>
              <a:gd name="T158" fmla="*/ 528 w 528"/>
              <a:gd name="T159" fmla="*/ 471 h 4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2"/>
          </a:solidFill>
          <a:ln w="9525">
            <a:noFill/>
            <a:round/>
          </a:ln>
        </p:spPr>
        <p:txBody>
          <a:bodyPr/>
          <a:lstStyle/>
          <a:p>
            <a:endParaRPr lang="zh-CN" altLang="en-US"/>
          </a:p>
        </p:txBody>
      </p:sp>
      <p:sp>
        <p:nvSpPr>
          <p:cNvPr id="35" name="文本框 34"/>
          <p:cNvSpPr txBox="1">
            <a:spLocks noChangeArrowheads="1"/>
          </p:cNvSpPr>
          <p:nvPr/>
        </p:nvSpPr>
        <p:spPr bwMode="auto">
          <a:xfrm>
            <a:off x="1466510" y="2286775"/>
            <a:ext cx="9258980" cy="1106805"/>
          </a:xfrm>
          <a:prstGeom prst="rect">
            <a:avLst/>
          </a:prstGeom>
          <a:noFill/>
          <a:ln w="9525">
            <a:noFill/>
            <a:miter lim="800000"/>
          </a:ln>
        </p:spPr>
        <p:txBody>
          <a:bodyPr wrap="square">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Thank You !</a:t>
            </a:r>
          </a:p>
        </p:txBody>
      </p:sp>
      <p:pic>
        <p:nvPicPr>
          <p:cNvPr id="46" name="图片 45"/>
          <p:cNvPicPr>
            <a:picLocks noChangeAspect="1"/>
          </p:cNvPicPr>
          <p:nvPr/>
        </p:nvPicPr>
        <p:blipFill>
          <a:blip r:embed="rId3"/>
          <a:srcRect/>
          <a:stretch>
            <a:fillRect/>
          </a:stretch>
        </p:blipFill>
        <p:spPr bwMode="auto">
          <a:xfrm>
            <a:off x="550863" y="476250"/>
            <a:ext cx="2325687" cy="658813"/>
          </a:xfrm>
          <a:prstGeom prst="rect">
            <a:avLst/>
          </a:prstGeom>
          <a:noFill/>
          <a:ln w="9525">
            <a:noFill/>
            <a:miter lim="800000"/>
            <a:headEnd/>
            <a:tailEnd/>
          </a:ln>
        </p:spPr>
      </p:pic>
      <p:cxnSp>
        <p:nvCxnSpPr>
          <p:cNvPr id="5" name="直接连接符 4"/>
          <p:cNvCxnSpPr/>
          <p:nvPr/>
        </p:nvCxnSpPr>
        <p:spPr>
          <a:xfrm>
            <a:off x="1928813" y="3943577"/>
            <a:ext cx="26289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flipV="1">
            <a:off x="8977313" y="4821238"/>
            <a:ext cx="358775" cy="2063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3" name="直接连接符 52"/>
          <p:cNvCxnSpPr/>
          <p:nvPr/>
        </p:nvCxnSpPr>
        <p:spPr>
          <a:xfrm>
            <a:off x="7729538" y="3943577"/>
            <a:ext cx="254317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8400" y="3743960"/>
            <a:ext cx="3005455" cy="398780"/>
          </a:xfrm>
          <a:prstGeom prst="rect">
            <a:avLst/>
          </a:prstGeom>
          <a:noFill/>
        </p:spPr>
        <p:txBody>
          <a:bodyPr wrap="square" rtlCol="0">
            <a:spAutoFit/>
          </a:bodyPr>
          <a:lstStyle/>
          <a:p>
            <a:r>
              <a:rPr lang="en-US" altLang="zh-CN" sz="2000" dirty="0">
                <a:solidFill>
                  <a:schemeClr val="bg1"/>
                </a:solidFill>
              </a:rPr>
              <a:t>2021.02.22 </a:t>
            </a:r>
            <a:r>
              <a:rPr lang="zh-CN" altLang="en-US" sz="2000">
                <a:solidFill>
                  <a:schemeClr val="bg1"/>
                </a:solidFill>
              </a:rPr>
              <a:t>时绍森</a:t>
            </a:r>
            <a:endParaRPr lang="zh-CN" alt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en-US" altLang="zh-CN" spc="200" dirty="0">
                <a:solidFill>
                  <a:schemeClr val="tx1"/>
                </a:solidFill>
                <a:latin typeface="Arial" panose="020B0604020202020204" pitchFamily="34" charset="0"/>
                <a:cs typeface="微软雅黑" panose="020B0503020204020204" pitchFamily="34" charset="-122"/>
                <a:sym typeface="+mn-ea"/>
              </a:rPr>
              <a:t>java</a:t>
            </a:r>
            <a:r>
              <a:rPr lang="zh-CN" altLang="en-US" spc="200" dirty="0">
                <a:solidFill>
                  <a:schemeClr val="tx1"/>
                </a:solidFill>
                <a:latin typeface="Arial" panose="020B0604020202020204" pitchFamily="34" charset="0"/>
                <a:cs typeface="微软雅黑" panose="020B0503020204020204" pitchFamily="34" charset="-122"/>
                <a:sym typeface="+mn-ea"/>
              </a:rPr>
              <a:t>反射机制</a:t>
            </a:r>
            <a:endParaRPr lang="zh-CN" spc="200" dirty="0">
              <a:solidFill>
                <a:schemeClr val="tx1"/>
              </a:solidFill>
              <a:latin typeface="Arial" panose="020B0604020202020204" pitchFamily="34" charset="0"/>
              <a:cs typeface="微软雅黑" panose="020B0503020204020204" pitchFamily="34" charset="-122"/>
              <a:sym typeface="+mn-ea"/>
            </a:endParaRPr>
          </a:p>
        </p:txBody>
      </p:sp>
      <p:pic>
        <p:nvPicPr>
          <p:cNvPr id="2" name="图片 1">
            <a:extLst>
              <a:ext uri="{FF2B5EF4-FFF2-40B4-BE49-F238E27FC236}">
                <a16:creationId xmlns:a16="http://schemas.microsoft.com/office/drawing/2014/main" id="{5C5F4456-49C7-DD4E-B97D-0D7D15BD47BF}"/>
              </a:ext>
            </a:extLst>
          </p:cNvPr>
          <p:cNvPicPr>
            <a:picLocks noChangeAspect="1"/>
          </p:cNvPicPr>
          <p:nvPr/>
        </p:nvPicPr>
        <p:blipFill>
          <a:blip r:embed="rId3"/>
          <a:stretch>
            <a:fillRect/>
          </a:stretch>
        </p:blipFill>
        <p:spPr>
          <a:xfrm>
            <a:off x="5419034" y="585439"/>
            <a:ext cx="6599050" cy="5687122"/>
          </a:xfrm>
          <a:prstGeom prst="rect">
            <a:avLst/>
          </a:prstGeom>
        </p:spPr>
      </p:pic>
      <p:sp>
        <p:nvSpPr>
          <p:cNvPr id="3" name="文本框 2">
            <a:extLst>
              <a:ext uri="{FF2B5EF4-FFF2-40B4-BE49-F238E27FC236}">
                <a16:creationId xmlns:a16="http://schemas.microsoft.com/office/drawing/2014/main" id="{A820760D-697F-E547-91E8-3CB93442A949}"/>
              </a:ext>
            </a:extLst>
          </p:cNvPr>
          <p:cNvSpPr txBox="1"/>
          <p:nvPr/>
        </p:nvSpPr>
        <p:spPr>
          <a:xfrm>
            <a:off x="410287" y="1332923"/>
            <a:ext cx="3581850" cy="923330"/>
          </a:xfrm>
          <a:prstGeom prst="rect">
            <a:avLst/>
          </a:prstGeom>
          <a:noFill/>
        </p:spPr>
        <p:txBody>
          <a:bodyPr wrap="square" rtlCol="0">
            <a:spAutoFit/>
          </a:bodyPr>
          <a:lstStyle/>
          <a:p>
            <a:r>
              <a:rPr kumimoji="1" lang="zh-CN" altLang="en-US" dirty="0"/>
              <a:t>反射的经典利用流程：</a:t>
            </a:r>
            <a:endParaRPr kumimoji="1" lang="en-US" altLang="zh-CN" dirty="0"/>
          </a:p>
          <a:p>
            <a:r>
              <a:rPr kumimoji="1" lang="zh-CN" altLang="en-US" dirty="0"/>
              <a:t>以最常用的</a:t>
            </a:r>
            <a:r>
              <a:rPr kumimoji="1" lang="en-US" altLang="zh-CN" dirty="0"/>
              <a:t>Runtime</a:t>
            </a:r>
            <a:r>
              <a:rPr kumimoji="1" lang="zh-CN" altLang="en-US" dirty="0"/>
              <a:t>类为例</a:t>
            </a:r>
            <a:r>
              <a:rPr kumimoji="1" lang="en-US" altLang="zh-CN" dirty="0"/>
              <a:t>:</a:t>
            </a:r>
          </a:p>
          <a:p>
            <a:endParaRPr kumimoji="1" lang="zh-CN" altLang="en-US" dirty="0"/>
          </a:p>
        </p:txBody>
      </p:sp>
      <p:sp>
        <p:nvSpPr>
          <p:cNvPr id="6" name="文本框 5">
            <a:extLst>
              <a:ext uri="{FF2B5EF4-FFF2-40B4-BE49-F238E27FC236}">
                <a16:creationId xmlns:a16="http://schemas.microsoft.com/office/drawing/2014/main" id="{91BBEB90-7BF7-6846-8BF9-6E355BE8C1E2}"/>
              </a:ext>
            </a:extLst>
          </p:cNvPr>
          <p:cNvSpPr txBox="1"/>
          <p:nvPr/>
        </p:nvSpPr>
        <p:spPr>
          <a:xfrm>
            <a:off x="410287" y="1899613"/>
            <a:ext cx="4144987" cy="646331"/>
          </a:xfrm>
          <a:prstGeom prst="rect">
            <a:avLst/>
          </a:prstGeom>
          <a:noFill/>
        </p:spPr>
        <p:txBody>
          <a:bodyPr wrap="square" rtlCol="0">
            <a:spAutoFit/>
          </a:bodyPr>
          <a:lstStyle/>
          <a:p>
            <a:r>
              <a:rPr kumimoji="1" lang="en-US" altLang="zh-CN" dirty="0" err="1"/>
              <a:t>System.out.println</a:t>
            </a:r>
            <a:r>
              <a:rPr kumimoji="1" lang="en-US" altLang="zh-CN" dirty="0"/>
              <a:t>(</a:t>
            </a:r>
            <a:r>
              <a:rPr kumimoji="1" lang="en-US" altLang="zh-CN" dirty="0" err="1"/>
              <a:t>IOUtils.toString</a:t>
            </a:r>
            <a:r>
              <a:rPr kumimoji="1" lang="en-US" altLang="zh-CN" dirty="0"/>
              <a:t>(</a:t>
            </a:r>
            <a:r>
              <a:rPr kumimoji="1" lang="en-US" altLang="zh-CN" dirty="0" err="1"/>
              <a:t>Runtime.getRuntime</a:t>
            </a:r>
            <a:r>
              <a:rPr kumimoji="1" lang="en-US" altLang="zh-CN" dirty="0"/>
              <a:t>().exec(</a:t>
            </a:r>
            <a:r>
              <a:rPr kumimoji="1" lang="en-US" altLang="zh-CN" dirty="0" err="1"/>
              <a:t>cmd</a:t>
            </a:r>
            <a:r>
              <a:rPr kumimoji="1" lang="en-US" altLang="zh-CN" dirty="0"/>
              <a:t>),”UTF-8”))</a:t>
            </a:r>
            <a:endParaRPr kumimoji="1" lang="zh-CN" altLang="en-US" dirty="0"/>
          </a:p>
        </p:txBody>
      </p:sp>
      <p:sp>
        <p:nvSpPr>
          <p:cNvPr id="7" name="矩形 6">
            <a:extLst>
              <a:ext uri="{FF2B5EF4-FFF2-40B4-BE49-F238E27FC236}">
                <a16:creationId xmlns:a16="http://schemas.microsoft.com/office/drawing/2014/main" id="{112AE9C4-0BAD-A54E-946B-E8A33336CF6C}"/>
              </a:ext>
            </a:extLst>
          </p:cNvPr>
          <p:cNvSpPr/>
          <p:nvPr/>
        </p:nvSpPr>
        <p:spPr>
          <a:xfrm>
            <a:off x="319992" y="2742396"/>
            <a:ext cx="5099042" cy="3139321"/>
          </a:xfrm>
          <a:prstGeom prst="rect">
            <a:avLst/>
          </a:prstGeom>
        </p:spPr>
        <p:txBody>
          <a:bodyPr wrap="square">
            <a:spAutoFit/>
          </a:bodyPr>
          <a:lstStyle/>
          <a:p>
            <a:r>
              <a:rPr lang="zh-CN" altLang="en-US" dirty="0"/>
              <a:t>1. 反射获取 Runtime 类对象(Class.forName("java.lang.Runtime"))。</a:t>
            </a:r>
          </a:p>
          <a:p>
            <a:r>
              <a:rPr lang="zh-CN" altLang="en-US" dirty="0"/>
              <a:t>2. 使用 Runtime 类的Class对象获取 Runtime 类的无参数构造方法(getDeclaredConstructor())，因为 Runtime 的构造方法是 private 的我们无法直接调用，所以我们需要通过反射去修改方法的访问权限( constructor.setAccessible(true))。</a:t>
            </a:r>
          </a:p>
          <a:p>
            <a:r>
              <a:rPr lang="zh-CN" altLang="en-US" dirty="0"/>
              <a:t>3. 获取 Runtime 类的 exec(String) 方法(runtimeClass1.getMethod("exec",String.class);)。</a:t>
            </a:r>
          </a:p>
          <a:p>
            <a:r>
              <a:rPr lang="zh-CN" altLang="en-US" dirty="0"/>
              <a:t>4. 调用 exec(String) 方法(runtimeMethod.invoke(runtimeInstance, cmd))</a:t>
            </a:r>
          </a:p>
        </p:txBody>
      </p:sp>
    </p:spTree>
    <p:extLst>
      <p:ext uri="{BB962C8B-B14F-4D97-AF65-F5344CB8AC3E}">
        <p14:creationId xmlns:p14="http://schemas.microsoft.com/office/powerpoint/2010/main" val="410020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en-US" altLang="zh-CN" spc="200" dirty="0">
                <a:latin typeface="Arial" panose="020B0604020202020204" pitchFamily="34" charset="0"/>
                <a:cs typeface="微软雅黑" panose="020B0503020204020204" pitchFamily="34" charset="-122"/>
                <a:sym typeface="+mn-ea"/>
              </a:rPr>
              <a:t>Java</a:t>
            </a:r>
            <a:r>
              <a:rPr lang="zh-CN" altLang="en-US" spc="200" dirty="0">
                <a:latin typeface="Arial" panose="020B0604020202020204" pitchFamily="34" charset="0"/>
                <a:cs typeface="微软雅黑" panose="020B0503020204020204" pitchFamily="34" charset="-122"/>
                <a:sym typeface="+mn-ea"/>
              </a:rPr>
              <a:t>命令执行的常用类</a:t>
            </a:r>
            <a:r>
              <a:rPr lang="en-US" altLang="zh-CN" spc="200" dirty="0">
                <a:latin typeface="Arial" panose="020B0604020202020204" pitchFamily="34" charset="0"/>
                <a:cs typeface="微软雅黑" panose="020B0503020204020204" pitchFamily="34" charset="-122"/>
                <a:sym typeface="+mn-ea"/>
              </a:rPr>
              <a:t>——Runtime</a:t>
            </a:r>
            <a:endParaRPr lang="zh-CN" spc="200" dirty="0">
              <a:solidFill>
                <a:schemeClr val="tx1"/>
              </a:solidFill>
              <a:latin typeface="Arial" panose="020B0604020202020204" pitchFamily="34" charset="0"/>
              <a:cs typeface="微软雅黑" panose="020B0503020204020204" pitchFamily="34" charset="-122"/>
              <a:sym typeface="+mn-ea"/>
            </a:endParaRPr>
          </a:p>
        </p:txBody>
      </p:sp>
      <p:sp>
        <p:nvSpPr>
          <p:cNvPr id="2" name="矩形 1">
            <a:extLst>
              <a:ext uri="{FF2B5EF4-FFF2-40B4-BE49-F238E27FC236}">
                <a16:creationId xmlns:a16="http://schemas.microsoft.com/office/drawing/2014/main" id="{5F123001-9760-B644-BAA1-084A23D36203}"/>
              </a:ext>
            </a:extLst>
          </p:cNvPr>
          <p:cNvSpPr/>
          <p:nvPr/>
        </p:nvSpPr>
        <p:spPr>
          <a:xfrm>
            <a:off x="921988" y="1290629"/>
            <a:ext cx="9871137" cy="5078313"/>
          </a:xfrm>
          <a:prstGeom prst="rect">
            <a:avLst/>
          </a:prstGeom>
        </p:spPr>
        <p:txBody>
          <a:bodyPr wrap="square">
            <a:spAutoFit/>
          </a:bodyPr>
          <a:lstStyle/>
          <a:p>
            <a:r>
              <a:rPr kumimoji="1" lang="zh-CN" altLang="en-US" dirty="0"/>
              <a:t>​ </a:t>
            </a:r>
            <a:r>
              <a:rPr kumimoji="1" lang="en" altLang="zh-CN" dirty="0"/>
              <a:t>Runtime</a:t>
            </a:r>
            <a:r>
              <a:rPr kumimoji="1" lang="zh-CN" altLang="en-US" dirty="0"/>
              <a:t>类封装了运行时的环境，每个 </a:t>
            </a:r>
            <a:r>
              <a:rPr kumimoji="1" lang="en" altLang="zh-CN" dirty="0"/>
              <a:t>Java </a:t>
            </a:r>
            <a:r>
              <a:rPr kumimoji="1" lang="zh-CN" altLang="en-US" dirty="0"/>
              <a:t>应用程序都有一个 </a:t>
            </a:r>
            <a:r>
              <a:rPr kumimoji="1" lang="en" altLang="zh-CN" dirty="0"/>
              <a:t>Runtime </a:t>
            </a:r>
            <a:r>
              <a:rPr kumimoji="1" lang="zh-CN" altLang="en-US" dirty="0"/>
              <a:t>类实例，使应用程序能够与其运行的环境相连接。一旦得到了一个当前的</a:t>
            </a:r>
            <a:r>
              <a:rPr kumimoji="1" lang="en" altLang="zh-CN" dirty="0"/>
              <a:t>Runtime</a:t>
            </a:r>
            <a:r>
              <a:rPr kumimoji="1" lang="zh-CN" altLang="en-US" dirty="0"/>
              <a:t>对象的引用，就可以调用</a:t>
            </a:r>
            <a:r>
              <a:rPr kumimoji="1" lang="en" altLang="zh-CN" dirty="0"/>
              <a:t>Runtime</a:t>
            </a:r>
            <a:r>
              <a:rPr kumimoji="1" lang="zh-CN" altLang="en-US" dirty="0"/>
              <a:t>对象的方法去控制</a:t>
            </a:r>
            <a:r>
              <a:rPr kumimoji="1" lang="en" altLang="zh-CN" dirty="0"/>
              <a:t>Java</a:t>
            </a:r>
            <a:r>
              <a:rPr kumimoji="1" lang="zh-CN" altLang="en-US" dirty="0"/>
              <a:t>虚拟机的状态和行为。</a:t>
            </a:r>
            <a:endParaRPr kumimoji="1" lang="en-US" altLang="zh-CN" dirty="0"/>
          </a:p>
          <a:p>
            <a:endParaRPr kumimoji="1" lang="zh-CN" altLang="en-US" dirty="0"/>
          </a:p>
          <a:p>
            <a:r>
              <a:rPr kumimoji="1" lang="zh-CN" altLang="en-US" dirty="0"/>
              <a:t>一般情况下，不能实例化一个</a:t>
            </a:r>
            <a:r>
              <a:rPr kumimoji="1" lang="en" altLang="zh-CN" dirty="0"/>
              <a:t>Runtime</a:t>
            </a:r>
            <a:r>
              <a:rPr kumimoji="1" lang="zh-CN" altLang="en-US" dirty="0"/>
              <a:t>对象，应用程序也不能创建自己的 </a:t>
            </a:r>
            <a:r>
              <a:rPr kumimoji="1" lang="en" altLang="zh-CN" dirty="0"/>
              <a:t>Runtime </a:t>
            </a:r>
            <a:r>
              <a:rPr kumimoji="1" lang="zh-CN" altLang="en-US" dirty="0"/>
              <a:t>类实例，但可以通过 </a:t>
            </a:r>
            <a:r>
              <a:rPr kumimoji="1" lang="en" altLang="zh-CN" dirty="0" err="1"/>
              <a:t>getRuntime</a:t>
            </a:r>
            <a:r>
              <a:rPr kumimoji="1" lang="en" altLang="zh-CN" dirty="0"/>
              <a:t>() </a:t>
            </a:r>
            <a:r>
              <a:rPr kumimoji="1" lang="zh-CN" altLang="en-US" dirty="0"/>
              <a:t>方法获取当前</a:t>
            </a:r>
            <a:r>
              <a:rPr kumimoji="1" lang="en" altLang="zh-CN" dirty="0"/>
              <a:t>Runtime</a:t>
            </a:r>
            <a:r>
              <a:rPr kumimoji="1" lang="zh-CN" altLang="en-US" dirty="0"/>
              <a:t>运行时对象的引用。</a:t>
            </a:r>
          </a:p>
          <a:p>
            <a:r>
              <a:rPr kumimoji="1" lang="en" altLang="zh-CN" dirty="0"/>
              <a:t>Runtime</a:t>
            </a:r>
            <a:r>
              <a:rPr kumimoji="1" lang="zh-CN" altLang="en-US" dirty="0"/>
              <a:t>类提供了很多有价值的</a:t>
            </a:r>
            <a:r>
              <a:rPr kumimoji="1" lang="en" altLang="zh-CN" dirty="0"/>
              <a:t>API</a:t>
            </a:r>
            <a:r>
              <a:rPr kumimoji="1" lang="zh-CN" altLang="en" dirty="0"/>
              <a:t>，</a:t>
            </a:r>
            <a:r>
              <a:rPr kumimoji="1" lang="zh-CN" altLang="en-US" dirty="0"/>
              <a:t>针对</a:t>
            </a:r>
            <a:r>
              <a:rPr kumimoji="1" lang="en" altLang="zh-CN" dirty="0"/>
              <a:t>CVE-2015-8452</a:t>
            </a:r>
            <a:r>
              <a:rPr kumimoji="1" lang="zh-CN" altLang="en-US" dirty="0"/>
              <a:t>用到的主要就是</a:t>
            </a:r>
            <a:r>
              <a:rPr kumimoji="1" lang="en" altLang="zh-CN" dirty="0"/>
              <a:t>exec(String command) </a:t>
            </a:r>
            <a:r>
              <a:rPr kumimoji="1" lang="zh-CN" altLang="en" dirty="0"/>
              <a:t>（</a:t>
            </a:r>
            <a:r>
              <a:rPr kumimoji="1" lang="zh-CN" altLang="en-US" dirty="0"/>
              <a:t>即在单独的进程中执行指定的字符串命令）。</a:t>
            </a:r>
            <a:endParaRPr kumimoji="1" lang="en-US" altLang="zh-CN" dirty="0"/>
          </a:p>
          <a:p>
            <a:endParaRPr kumimoji="1" lang="en-US" altLang="zh-CN" dirty="0"/>
          </a:p>
          <a:p>
            <a:r>
              <a:rPr kumimoji="1" lang="en-US" altLang="zh-CN" dirty="0"/>
              <a:t>Runtime</a:t>
            </a:r>
            <a:r>
              <a:rPr kumimoji="1" lang="zh-CN" altLang="en-US" dirty="0"/>
              <a:t>调用栈</a:t>
            </a:r>
            <a:r>
              <a:rPr kumimoji="1" lang="en-US" altLang="zh-CN" dirty="0"/>
              <a:t>:</a:t>
            </a:r>
          </a:p>
          <a:p>
            <a:r>
              <a:rPr lang="en-US" altLang="zh-CN" dirty="0"/>
              <a:t>1.</a:t>
            </a:r>
            <a:r>
              <a:rPr lang="en" altLang="zh-CN" dirty="0" err="1"/>
              <a:t>Runtime.exec</a:t>
            </a:r>
            <a:r>
              <a:rPr lang="en" altLang="zh-CN" dirty="0"/>
              <a:t>(xxx)</a:t>
            </a:r>
          </a:p>
          <a:p>
            <a:r>
              <a:rPr lang="en" altLang="zh-CN" dirty="0"/>
              <a:t>2. </a:t>
            </a:r>
            <a:r>
              <a:rPr lang="en" altLang="zh-CN" dirty="0" err="1"/>
              <a:t>java.lang.ProcessBuilder.start</a:t>
            </a:r>
            <a:r>
              <a:rPr lang="en" altLang="zh-CN" dirty="0"/>
              <a:t>()</a:t>
            </a:r>
          </a:p>
          <a:p>
            <a:r>
              <a:rPr lang="en" altLang="zh-CN" dirty="0"/>
              <a:t>3. new </a:t>
            </a:r>
            <a:r>
              <a:rPr lang="en" altLang="zh-CN" dirty="0" err="1"/>
              <a:t>java.lang.UNIXProcess</a:t>
            </a:r>
            <a:r>
              <a:rPr lang="en" altLang="zh-CN" dirty="0"/>
              <a:t>(xxx)</a:t>
            </a:r>
          </a:p>
          <a:p>
            <a:r>
              <a:rPr lang="en" altLang="zh-CN" dirty="0"/>
              <a:t>4. </a:t>
            </a:r>
            <a:r>
              <a:rPr lang="en" altLang="zh-CN" dirty="0" err="1"/>
              <a:t>UNIXProcess</a:t>
            </a:r>
            <a:r>
              <a:rPr lang="en" altLang="zh-CN" dirty="0"/>
              <a:t> </a:t>
            </a:r>
            <a:r>
              <a:rPr lang="zh-CN" altLang="en-US" dirty="0"/>
              <a:t>构造方法中调用了 </a:t>
            </a:r>
            <a:r>
              <a:rPr lang="en" altLang="zh-CN" dirty="0" err="1"/>
              <a:t>forkAndExec</a:t>
            </a:r>
            <a:r>
              <a:rPr lang="en" altLang="zh-CN" dirty="0"/>
              <a:t>(xxx) native</a:t>
            </a:r>
            <a:r>
              <a:rPr lang="zh-CN" altLang="en-US" dirty="0"/>
              <a:t>方法。</a:t>
            </a:r>
          </a:p>
          <a:p>
            <a:r>
              <a:rPr lang="en-US" altLang="zh-CN" dirty="0"/>
              <a:t>5. </a:t>
            </a:r>
            <a:r>
              <a:rPr lang="en" altLang="zh-CN" dirty="0" err="1"/>
              <a:t>forkAndExec</a:t>
            </a:r>
            <a:r>
              <a:rPr lang="en" altLang="zh-CN" dirty="0"/>
              <a:t> </a:t>
            </a:r>
            <a:r>
              <a:rPr lang="zh-CN" altLang="en-US" dirty="0"/>
              <a:t>调用操作系统级别 </a:t>
            </a:r>
            <a:r>
              <a:rPr lang="en" altLang="zh-CN" dirty="0"/>
              <a:t>fork -&gt; exec (*nix)/ </a:t>
            </a:r>
            <a:r>
              <a:rPr lang="en" altLang="zh-CN" dirty="0" err="1"/>
              <a:t>CreateProcess</a:t>
            </a:r>
            <a:r>
              <a:rPr lang="en" altLang="zh-CN" dirty="0"/>
              <a:t> (Windows)</a:t>
            </a:r>
            <a:r>
              <a:rPr lang="zh-CN" altLang="en-US" dirty="0"/>
              <a:t>执行命令并返回 </a:t>
            </a:r>
            <a:r>
              <a:rPr lang="en" altLang="zh-CN" dirty="0"/>
              <a:t>fork / </a:t>
            </a:r>
            <a:r>
              <a:rPr lang="en" altLang="zh-CN" dirty="0" err="1"/>
              <a:t>CreateProcess</a:t>
            </a:r>
            <a:r>
              <a:rPr lang="en" altLang="zh-CN" dirty="0"/>
              <a:t> </a:t>
            </a:r>
            <a:r>
              <a:rPr lang="zh-CN" altLang="en-US" dirty="0"/>
              <a:t>的 </a:t>
            </a:r>
            <a:r>
              <a:rPr lang="en" altLang="zh-CN" dirty="0"/>
              <a:t>PID</a:t>
            </a:r>
          </a:p>
          <a:p>
            <a:endParaRPr kumimoji="1" lang="en-US" altLang="zh-CN" dirty="0"/>
          </a:p>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en-US" altLang="zh-CN" spc="200" dirty="0">
                <a:latin typeface="Arial" panose="020B0604020202020204" pitchFamily="34" charset="0"/>
                <a:cs typeface="微软雅黑" panose="020B0503020204020204" pitchFamily="34" charset="-122"/>
                <a:sym typeface="+mn-ea"/>
              </a:rPr>
              <a:t>Java</a:t>
            </a:r>
            <a:r>
              <a:rPr lang="zh-CN" altLang="en-US" spc="200" dirty="0">
                <a:latin typeface="Arial" panose="020B0604020202020204" pitchFamily="34" charset="0"/>
                <a:cs typeface="微软雅黑" panose="020B0503020204020204" pitchFamily="34" charset="-122"/>
                <a:sym typeface="+mn-ea"/>
              </a:rPr>
              <a:t>反序列化介绍</a:t>
            </a:r>
            <a:endParaRPr lang="zh-CN" spc="200" dirty="0">
              <a:solidFill>
                <a:schemeClr val="tx1"/>
              </a:solidFill>
              <a:latin typeface="Arial" panose="020B0604020202020204" pitchFamily="34" charset="0"/>
              <a:cs typeface="微软雅黑" panose="020B0503020204020204" pitchFamily="34" charset="-122"/>
              <a:sym typeface="+mn-ea"/>
            </a:endParaRPr>
          </a:p>
        </p:txBody>
      </p:sp>
      <p:pic>
        <p:nvPicPr>
          <p:cNvPr id="4" name="图片 3">
            <a:extLst>
              <a:ext uri="{FF2B5EF4-FFF2-40B4-BE49-F238E27FC236}">
                <a16:creationId xmlns:a16="http://schemas.microsoft.com/office/drawing/2014/main" id="{D07A5C28-2812-2749-9170-E862911996BE}"/>
              </a:ext>
            </a:extLst>
          </p:cNvPr>
          <p:cNvPicPr>
            <a:picLocks noChangeAspect="1"/>
          </p:cNvPicPr>
          <p:nvPr/>
        </p:nvPicPr>
        <p:blipFill>
          <a:blip r:embed="rId3"/>
          <a:stretch>
            <a:fillRect/>
          </a:stretch>
        </p:blipFill>
        <p:spPr>
          <a:xfrm>
            <a:off x="0" y="1408352"/>
            <a:ext cx="12192000" cy="2020648"/>
          </a:xfrm>
          <a:prstGeom prst="rect">
            <a:avLst/>
          </a:prstGeom>
        </p:spPr>
      </p:pic>
      <p:sp>
        <p:nvSpPr>
          <p:cNvPr id="7" name="下箭头 6">
            <a:extLst>
              <a:ext uri="{FF2B5EF4-FFF2-40B4-BE49-F238E27FC236}">
                <a16:creationId xmlns:a16="http://schemas.microsoft.com/office/drawing/2014/main" id="{66C26EE1-B489-AC46-AE92-F5C70CAC1A93}"/>
              </a:ext>
            </a:extLst>
          </p:cNvPr>
          <p:cNvSpPr/>
          <p:nvPr/>
        </p:nvSpPr>
        <p:spPr>
          <a:xfrm rot="1461463">
            <a:off x="5150778" y="3195289"/>
            <a:ext cx="334537" cy="40144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下箭头 8">
            <a:extLst>
              <a:ext uri="{FF2B5EF4-FFF2-40B4-BE49-F238E27FC236}">
                <a16:creationId xmlns:a16="http://schemas.microsoft.com/office/drawing/2014/main" id="{E82D7D8D-716C-284A-991D-AAF3D3F1D443}"/>
              </a:ext>
            </a:extLst>
          </p:cNvPr>
          <p:cNvSpPr/>
          <p:nvPr/>
        </p:nvSpPr>
        <p:spPr>
          <a:xfrm rot="20284116">
            <a:off x="6709112" y="3189802"/>
            <a:ext cx="329691" cy="44042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5D3AEE2-88E8-A647-8106-1160B2436C0C}"/>
              </a:ext>
            </a:extLst>
          </p:cNvPr>
          <p:cNvSpPr txBox="1"/>
          <p:nvPr/>
        </p:nvSpPr>
        <p:spPr>
          <a:xfrm>
            <a:off x="4087498" y="3632876"/>
            <a:ext cx="2211758" cy="369332"/>
          </a:xfrm>
          <a:prstGeom prst="rect">
            <a:avLst/>
          </a:prstGeom>
          <a:noFill/>
        </p:spPr>
        <p:txBody>
          <a:bodyPr wrap="square" rtlCol="0">
            <a:spAutoFit/>
          </a:bodyPr>
          <a:lstStyle/>
          <a:p>
            <a:r>
              <a:rPr kumimoji="1" lang="zh-CN" altLang="en-US" dirty="0"/>
              <a:t>二进制数组字节流</a:t>
            </a:r>
          </a:p>
        </p:txBody>
      </p:sp>
      <p:sp>
        <p:nvSpPr>
          <p:cNvPr id="12" name="文本框 11">
            <a:extLst>
              <a:ext uri="{FF2B5EF4-FFF2-40B4-BE49-F238E27FC236}">
                <a16:creationId xmlns:a16="http://schemas.microsoft.com/office/drawing/2014/main" id="{38F4617B-E720-7342-9FA0-75A6A37BCA83}"/>
              </a:ext>
            </a:extLst>
          </p:cNvPr>
          <p:cNvSpPr txBox="1"/>
          <p:nvPr/>
        </p:nvSpPr>
        <p:spPr>
          <a:xfrm>
            <a:off x="6638792" y="3641606"/>
            <a:ext cx="956307" cy="369332"/>
          </a:xfrm>
          <a:prstGeom prst="rect">
            <a:avLst/>
          </a:prstGeom>
          <a:noFill/>
        </p:spPr>
        <p:txBody>
          <a:bodyPr wrap="square" rtlCol="0">
            <a:spAutoFit/>
          </a:bodyPr>
          <a:lstStyle/>
          <a:p>
            <a:r>
              <a:rPr kumimoji="1" lang="zh-CN" altLang="en-US" dirty="0"/>
              <a:t>对象流</a:t>
            </a:r>
          </a:p>
        </p:txBody>
      </p:sp>
      <p:pic>
        <p:nvPicPr>
          <p:cNvPr id="10" name="图片 9">
            <a:extLst>
              <a:ext uri="{FF2B5EF4-FFF2-40B4-BE49-F238E27FC236}">
                <a16:creationId xmlns:a16="http://schemas.microsoft.com/office/drawing/2014/main" id="{29A66AEC-997F-D240-82AB-D86A37686D7E}"/>
              </a:ext>
            </a:extLst>
          </p:cNvPr>
          <p:cNvPicPr>
            <a:picLocks noChangeAspect="1"/>
          </p:cNvPicPr>
          <p:nvPr/>
        </p:nvPicPr>
        <p:blipFill>
          <a:blip r:embed="rId4"/>
          <a:stretch>
            <a:fillRect/>
          </a:stretch>
        </p:blipFill>
        <p:spPr>
          <a:xfrm>
            <a:off x="1499678" y="1960034"/>
            <a:ext cx="9599156" cy="408434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en-US" altLang="zh-CN" spc="200" dirty="0" err="1">
                <a:latin typeface="Arial" panose="020B0604020202020204" pitchFamily="34" charset="0"/>
                <a:cs typeface="微软雅黑" panose="020B0503020204020204" pitchFamily="34" charset="-122"/>
                <a:sym typeface="+mn-ea"/>
              </a:rPr>
              <a:t>Readobject</a:t>
            </a:r>
            <a:r>
              <a:rPr lang="en-US" altLang="zh-CN" spc="200" dirty="0">
                <a:latin typeface="Arial" panose="020B0604020202020204" pitchFamily="34" charset="0"/>
                <a:cs typeface="微软雅黑" panose="020B0503020204020204" pitchFamily="34" charset="-122"/>
                <a:sym typeface="+mn-ea"/>
              </a:rPr>
              <a:t>()</a:t>
            </a:r>
            <a:r>
              <a:rPr lang="zh-CN" altLang="en-US" spc="200" dirty="0">
                <a:latin typeface="Arial" panose="020B0604020202020204" pitchFamily="34" charset="0"/>
                <a:cs typeface="微软雅黑" panose="020B0503020204020204" pitchFamily="34" charset="-122"/>
                <a:sym typeface="+mn-ea"/>
              </a:rPr>
              <a:t>方法</a:t>
            </a:r>
            <a:endParaRPr lang="zh-CN" spc="200" dirty="0">
              <a:solidFill>
                <a:schemeClr val="tx1"/>
              </a:solidFill>
              <a:latin typeface="Arial" panose="020B0604020202020204" pitchFamily="34" charset="0"/>
              <a:cs typeface="微软雅黑" panose="020B0503020204020204" pitchFamily="34" charset="-122"/>
              <a:sym typeface="+mn-ea"/>
            </a:endParaRPr>
          </a:p>
        </p:txBody>
      </p:sp>
      <p:sp>
        <p:nvSpPr>
          <p:cNvPr id="2" name="矩形 1">
            <a:extLst>
              <a:ext uri="{FF2B5EF4-FFF2-40B4-BE49-F238E27FC236}">
                <a16:creationId xmlns:a16="http://schemas.microsoft.com/office/drawing/2014/main" id="{8A983B7C-9B43-FC41-874F-9B44503C2BA2}"/>
              </a:ext>
            </a:extLst>
          </p:cNvPr>
          <p:cNvSpPr/>
          <p:nvPr/>
        </p:nvSpPr>
        <p:spPr>
          <a:xfrm>
            <a:off x="962722" y="1299337"/>
            <a:ext cx="9954322" cy="646331"/>
          </a:xfrm>
          <a:prstGeom prst="rect">
            <a:avLst/>
          </a:prstGeom>
        </p:spPr>
        <p:txBody>
          <a:bodyPr wrap="square">
            <a:spAutoFit/>
          </a:bodyPr>
          <a:lstStyle/>
          <a:p>
            <a:r>
              <a:rPr lang="zh-CN" altLang="en-US" dirty="0"/>
              <a:t>当某个类重写了反序列化的关键函数</a:t>
            </a:r>
            <a:r>
              <a:rPr lang="en" altLang="zh-CN" dirty="0" err="1"/>
              <a:t>readObject</a:t>
            </a:r>
            <a:r>
              <a:rPr lang="zh-CN" altLang="en-US" dirty="0"/>
              <a:t>时，那么外部任意接口反序列化就会调用该类的</a:t>
            </a:r>
            <a:r>
              <a:rPr lang="en" altLang="zh-CN" dirty="0" err="1"/>
              <a:t>readObject</a:t>
            </a:r>
            <a:r>
              <a:rPr lang="zh-CN" altLang="en-US" dirty="0"/>
              <a:t>方法</a:t>
            </a:r>
          </a:p>
        </p:txBody>
      </p:sp>
      <p:sp>
        <p:nvSpPr>
          <p:cNvPr id="3" name="矩形 2">
            <a:extLst>
              <a:ext uri="{FF2B5EF4-FFF2-40B4-BE49-F238E27FC236}">
                <a16:creationId xmlns:a16="http://schemas.microsoft.com/office/drawing/2014/main" id="{5B52CAE3-6A7B-104A-9676-8192A76EF7B4}"/>
              </a:ext>
            </a:extLst>
          </p:cNvPr>
          <p:cNvSpPr/>
          <p:nvPr/>
        </p:nvSpPr>
        <p:spPr>
          <a:xfrm>
            <a:off x="962722" y="1945668"/>
            <a:ext cx="9954322" cy="1477328"/>
          </a:xfrm>
          <a:prstGeom prst="rect">
            <a:avLst/>
          </a:prstGeom>
        </p:spPr>
        <p:txBody>
          <a:bodyPr wrap="square">
            <a:spAutoFit/>
          </a:bodyPr>
          <a:lstStyle/>
          <a:p>
            <a:r>
              <a:rPr lang="zh-CN" altLang="en-US" dirty="0">
                <a:solidFill>
                  <a:srgbClr val="FF0000"/>
                </a:solidFill>
              </a:rPr>
              <a:t>重中之重</a:t>
            </a:r>
            <a:r>
              <a:rPr lang="zh-CN" altLang="en-US" dirty="0"/>
              <a:t>：</a:t>
            </a:r>
            <a:endParaRPr lang="en-US" altLang="zh-CN" dirty="0"/>
          </a:p>
          <a:p>
            <a:r>
              <a:rPr lang="en-US" altLang="zh-CN" dirty="0" err="1"/>
              <a:t>远程服务接受不可信的数据进行反序列化</a:t>
            </a:r>
            <a:r>
              <a:rPr lang="zh-CN" altLang="en-US" dirty="0"/>
              <a:t>，并重写了</a:t>
            </a:r>
            <a:r>
              <a:rPr lang="en-US" altLang="zh-CN" dirty="0" err="1"/>
              <a:t>readobject</a:t>
            </a:r>
            <a:r>
              <a:rPr lang="zh-CN" altLang="en-US" dirty="0"/>
              <a:t>方法，调用我们需要的函数，能够触发整个链的起点。攻击者可以查找那些已知框架或组件中存在反序列化调用的接口然后传入恶意链的</a:t>
            </a:r>
            <a:r>
              <a:rPr lang="en" altLang="zh-CN" dirty="0"/>
              <a:t>payload(</a:t>
            </a:r>
            <a:r>
              <a:rPr lang="zh-CN" altLang="en-US" dirty="0"/>
              <a:t>对应接口的二进制流</a:t>
            </a:r>
            <a:r>
              <a:rPr lang="en-US" altLang="zh-CN" dirty="0"/>
              <a:t>)</a:t>
            </a:r>
            <a:r>
              <a:rPr lang="zh-CN" altLang="en-US" dirty="0"/>
              <a:t>从而实现反序列化的控制。并且，要有办法触发这条攻击链（</a:t>
            </a:r>
            <a:r>
              <a:rPr lang="en-US" altLang="zh-CN" dirty="0" err="1"/>
              <a:t>readobject</a:t>
            </a:r>
            <a:r>
              <a:rPr lang="zh-CN" altLang="en-US" dirty="0"/>
              <a:t>）。</a:t>
            </a:r>
            <a:endParaRPr lang="en-US" altLang="zh-CN" dirty="0"/>
          </a:p>
        </p:txBody>
      </p:sp>
      <p:sp>
        <p:nvSpPr>
          <p:cNvPr id="4" name="文本框 3">
            <a:extLst>
              <a:ext uri="{FF2B5EF4-FFF2-40B4-BE49-F238E27FC236}">
                <a16:creationId xmlns:a16="http://schemas.microsoft.com/office/drawing/2014/main" id="{4A821177-7618-A74C-BA48-78E6D8D20C45}"/>
              </a:ext>
            </a:extLst>
          </p:cNvPr>
          <p:cNvSpPr txBox="1"/>
          <p:nvPr/>
        </p:nvSpPr>
        <p:spPr>
          <a:xfrm>
            <a:off x="962723" y="3612996"/>
            <a:ext cx="9954321" cy="2308324"/>
          </a:xfrm>
          <a:prstGeom prst="rect">
            <a:avLst/>
          </a:prstGeom>
          <a:noFill/>
        </p:spPr>
        <p:txBody>
          <a:bodyPr wrap="square" rtlCol="0">
            <a:spAutoFit/>
          </a:bodyPr>
          <a:lstStyle/>
          <a:p>
            <a:r>
              <a:rPr lang="zh-CN" altLang="en-US" dirty="0"/>
              <a:t>在开始之前我们先理一下反序列化漏洞的大体攻击流程：</a:t>
            </a:r>
          </a:p>
          <a:p>
            <a:r>
              <a:rPr lang="zh-CN" altLang="en-US" dirty="0"/>
              <a:t>​ </a:t>
            </a:r>
            <a:r>
              <a:rPr lang="en-US" altLang="zh-CN" dirty="0"/>
              <a:t>1.</a:t>
            </a:r>
            <a:r>
              <a:rPr lang="zh-CN" altLang="en-US" dirty="0"/>
              <a:t>客户端先构造可在服务端执行的</a:t>
            </a:r>
            <a:r>
              <a:rPr lang="en" altLang="zh-CN" dirty="0"/>
              <a:t>payload</a:t>
            </a:r>
            <a:r>
              <a:rPr lang="zh-CN" altLang="en" dirty="0"/>
              <a:t>，</a:t>
            </a:r>
            <a:r>
              <a:rPr lang="zh-CN" altLang="en-US" dirty="0"/>
              <a:t>并进行多环（或层）的封装，形成可以在服务端使用的</a:t>
            </a:r>
            <a:r>
              <a:rPr lang="en" altLang="zh-CN" dirty="0"/>
              <a:t>exp</a:t>
            </a:r>
            <a:r>
              <a:rPr lang="zh-CN" altLang="en" dirty="0"/>
              <a:t>；</a:t>
            </a:r>
          </a:p>
          <a:p>
            <a:r>
              <a:rPr lang="zh-CN" altLang="en" dirty="0"/>
              <a:t>​ </a:t>
            </a:r>
            <a:r>
              <a:rPr lang="en" altLang="zh-CN" dirty="0"/>
              <a:t>2. exp</a:t>
            </a:r>
            <a:r>
              <a:rPr lang="zh-CN" altLang="en-US" dirty="0"/>
              <a:t>发送到服务端，进入一个服务端的</a:t>
            </a:r>
            <a:r>
              <a:rPr lang="en" altLang="zh-CN" dirty="0" err="1"/>
              <a:t>readObject</a:t>
            </a:r>
            <a:r>
              <a:rPr lang="zh-CN" altLang="en-US" dirty="0"/>
              <a:t>函数（一般是被重写过的，可能是服务端程序自己重写的，也可能是引入的某个库重写的），在此过程中若是顺利进入某个点即可触发整个链，进而会反序列化恢复我们构造的</a:t>
            </a:r>
            <a:r>
              <a:rPr lang="en" altLang="zh-CN" dirty="0"/>
              <a:t>exp</a:t>
            </a:r>
            <a:r>
              <a:rPr lang="zh-CN" altLang="en-US" dirty="0"/>
              <a:t>中的对象；</a:t>
            </a:r>
          </a:p>
          <a:p>
            <a:r>
              <a:rPr lang="zh-CN" altLang="en-US" dirty="0"/>
              <a:t>​ </a:t>
            </a:r>
            <a:r>
              <a:rPr lang="en-US" altLang="zh-CN" dirty="0"/>
              <a:t>3.</a:t>
            </a:r>
            <a:r>
              <a:rPr lang="zh-CN" altLang="en-US" dirty="0"/>
              <a:t>如果</a:t>
            </a:r>
            <a:r>
              <a:rPr lang="en" altLang="zh-CN" dirty="0"/>
              <a:t>exp</a:t>
            </a:r>
            <a:r>
              <a:rPr lang="zh-CN" altLang="en-US" dirty="0"/>
              <a:t>构造正确，则会逆着我们构造、封装的顺序一层层解封（触发）；</a:t>
            </a:r>
          </a:p>
          <a:p>
            <a:r>
              <a:rPr lang="zh-CN" altLang="en-US" dirty="0"/>
              <a:t>​ </a:t>
            </a:r>
            <a:r>
              <a:rPr lang="en-US" altLang="zh-CN" dirty="0"/>
              <a:t>4.</a:t>
            </a:r>
            <a:r>
              <a:rPr lang="zh-CN" altLang="en-US" dirty="0"/>
              <a:t>最终在一个可执行任意命令的函数中执行最后的</a:t>
            </a:r>
            <a:r>
              <a:rPr lang="en" altLang="zh-CN" dirty="0"/>
              <a:t>payload</a:t>
            </a:r>
            <a:r>
              <a:rPr lang="zh-CN" altLang="en" dirty="0"/>
              <a:t>，</a:t>
            </a:r>
            <a:r>
              <a:rPr lang="zh-CN" altLang="en-US" dirty="0"/>
              <a:t>完成</a:t>
            </a:r>
            <a:r>
              <a:rPr lang="en" altLang="zh-CN" dirty="0"/>
              <a:t>RCE</a:t>
            </a:r>
            <a:r>
              <a:rPr lang="zh-CN" altLang="en"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2"/>
            </p:custDataLst>
          </p:nvPr>
        </p:nvSpPr>
        <p:spPr>
          <a:xfrm>
            <a:off x="5316140" y="1916197"/>
            <a:ext cx="5055810" cy="554809"/>
          </a:xfrm>
          <a:prstGeom prst="rect">
            <a:avLst/>
          </a:prstGeom>
          <a:noFill/>
        </p:spPr>
        <p:txBody>
          <a:bodyPr wrap="square" rtlCol="0" anchor="ctr" anchorCtr="0">
            <a:normAutofit/>
          </a:bodyPr>
          <a:lstStyle/>
          <a:p>
            <a:pPr marL="0" lvl="0" indent="0" algn="l">
              <a:lnSpc>
                <a:spcPct val="120000"/>
              </a:lnSpc>
              <a:spcBef>
                <a:spcPts val="0"/>
              </a:spcBef>
              <a:spcAft>
                <a:spcPts val="0"/>
              </a:spcAft>
              <a:buSzPct val="100000"/>
            </a:pPr>
            <a:r>
              <a:rPr lang="zh-CN" altLang="en-US" sz="2200" b="1" spc="200" dirty="0">
                <a:solidFill>
                  <a:srgbClr val="333333"/>
                </a:solidFill>
                <a:ea typeface="微软雅黑" panose="020B0503020204020204" pitchFamily="34" charset="-122"/>
                <a:sym typeface="+mn-ea"/>
              </a:rPr>
              <a:t>前置知识</a:t>
            </a:r>
          </a:p>
        </p:txBody>
      </p:sp>
      <p:sp>
        <p:nvSpPr>
          <p:cNvPr id="25" name="文本框 24"/>
          <p:cNvSpPr txBox="1"/>
          <p:nvPr>
            <p:custDataLst>
              <p:tags r:id="rId3"/>
            </p:custDataLst>
          </p:nvPr>
        </p:nvSpPr>
        <p:spPr>
          <a:xfrm>
            <a:off x="4574400" y="1898901"/>
            <a:ext cx="717127" cy="588736"/>
          </a:xfrm>
          <a:prstGeom prst="rect">
            <a:avLst/>
          </a:prstGeom>
          <a:noFill/>
        </p:spPr>
        <p:txBody>
          <a:bodyPr wrap="square" rtlCol="0" anchor="ctr" anchorCtr="0">
            <a:normAutofit/>
          </a:bodyPr>
          <a:lstStyle/>
          <a:p>
            <a:pPr>
              <a:lnSpc>
                <a:spcPct val="100000"/>
              </a:lnSpc>
            </a:pPr>
            <a:r>
              <a:rPr lang="en-US" altLang="zh-CN" sz="2800" b="1">
                <a:solidFill>
                  <a:srgbClr val="8F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p>
        </p:txBody>
      </p:sp>
      <p:sp>
        <p:nvSpPr>
          <p:cNvPr id="27" name="文本框 26"/>
          <p:cNvSpPr txBox="1"/>
          <p:nvPr>
            <p:custDataLst>
              <p:tags r:id="rId4"/>
            </p:custDataLst>
          </p:nvPr>
        </p:nvSpPr>
        <p:spPr>
          <a:xfrm>
            <a:off x="4574400" y="2782337"/>
            <a:ext cx="717127" cy="588736"/>
          </a:xfrm>
          <a:prstGeom prst="rect">
            <a:avLst/>
          </a:prstGeom>
          <a:noFill/>
        </p:spPr>
        <p:txBody>
          <a:bodyPr wrap="square" rtlCol="0" anchor="ctr" anchorCtr="0">
            <a:normAutofit/>
          </a:bodyPr>
          <a:lstStyle/>
          <a:p>
            <a:pPr>
              <a:lnSpc>
                <a:spcPct val="100000"/>
              </a:lnSpc>
            </a:pPr>
            <a:r>
              <a:rPr lang="en-US" altLang="zh-CN" sz="2800" b="1" dirty="0">
                <a:solidFill>
                  <a:srgbClr val="8F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p>
        </p:txBody>
      </p:sp>
      <p:sp>
        <p:nvSpPr>
          <p:cNvPr id="12" name="文本框 11"/>
          <p:cNvSpPr txBox="1"/>
          <p:nvPr>
            <p:custDataLst>
              <p:tags r:id="rId5"/>
            </p:custDataLst>
          </p:nvPr>
        </p:nvSpPr>
        <p:spPr>
          <a:xfrm>
            <a:off x="5316140" y="2765041"/>
            <a:ext cx="5055810" cy="554809"/>
          </a:xfrm>
          <a:prstGeom prst="rect">
            <a:avLst/>
          </a:prstGeom>
          <a:noFill/>
        </p:spPr>
        <p:txBody>
          <a:bodyPr wrap="square" rtlCol="0" anchor="ctr" anchorCtr="0">
            <a:normAutofit/>
          </a:bodyPr>
          <a:lstStyle/>
          <a:p>
            <a:pPr marL="0" lvl="0" indent="0" algn="l">
              <a:lnSpc>
                <a:spcPct val="120000"/>
              </a:lnSpc>
              <a:spcBef>
                <a:spcPts val="0"/>
              </a:spcBef>
              <a:spcAft>
                <a:spcPts val="0"/>
              </a:spcAft>
              <a:buSzPct val="100000"/>
            </a:pPr>
            <a:r>
              <a:rPr lang="en-US" altLang="zh-CN" sz="2200" b="1" spc="200" dirty="0">
                <a:solidFill>
                  <a:srgbClr val="FF0000"/>
                </a:solidFill>
                <a:ea typeface="微软雅黑" panose="020B0503020204020204" pitchFamily="34" charset="-122"/>
              </a:rPr>
              <a:t>CC</a:t>
            </a:r>
            <a:r>
              <a:rPr lang="zh-CN" altLang="en-US" sz="2200" b="1" spc="200" dirty="0">
                <a:solidFill>
                  <a:srgbClr val="FF0000"/>
                </a:solidFill>
                <a:ea typeface="微软雅黑" panose="020B0503020204020204" pitchFamily="34" charset="-122"/>
              </a:rPr>
              <a:t>调链的心路历程</a:t>
            </a:r>
          </a:p>
        </p:txBody>
      </p:sp>
      <p:sp>
        <p:nvSpPr>
          <p:cNvPr id="29" name="文本框 28"/>
          <p:cNvSpPr txBox="1"/>
          <p:nvPr>
            <p:custDataLst>
              <p:tags r:id="rId6"/>
            </p:custDataLst>
          </p:nvPr>
        </p:nvSpPr>
        <p:spPr>
          <a:xfrm>
            <a:off x="4574400" y="3665773"/>
            <a:ext cx="717127" cy="588736"/>
          </a:xfrm>
          <a:prstGeom prst="rect">
            <a:avLst/>
          </a:prstGeom>
          <a:noFill/>
        </p:spPr>
        <p:txBody>
          <a:bodyPr wrap="square" rtlCol="0" anchor="ctr" anchorCtr="0">
            <a:normAutofit/>
          </a:bodyPr>
          <a:lstStyle/>
          <a:p>
            <a:pPr>
              <a:lnSpc>
                <a:spcPct val="100000"/>
              </a:lnSpc>
            </a:pPr>
            <a:r>
              <a:rPr lang="en-US" altLang="zh-CN" sz="2800" b="1" dirty="0">
                <a:solidFill>
                  <a:srgbClr val="8F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p>
        </p:txBody>
      </p:sp>
      <p:sp>
        <p:nvSpPr>
          <p:cNvPr id="15" name="矩形 14"/>
          <p:cNvSpPr/>
          <p:nvPr>
            <p:custDataLst>
              <p:tags r:id="rId7"/>
            </p:custDataLst>
          </p:nvPr>
        </p:nvSpPr>
        <p:spPr>
          <a:xfrm>
            <a:off x="1079491" y="2095491"/>
            <a:ext cx="2286018" cy="2286018"/>
          </a:xfrm>
          <a:prstGeom prst="rect">
            <a:avLst/>
          </a:prstGeom>
          <a:noFill/>
          <a:ln w="15875">
            <a:solidFill>
              <a:srgbClr val="33333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bg1"/>
              </a:solidFill>
              <a:latin typeface="Arial" panose="020B0604020202020204" pitchFamily="34" charset="0"/>
              <a:ea typeface="微软雅黑" panose="020B0503020204020204" pitchFamily="34" charset="-122"/>
            </a:endParaRPr>
          </a:p>
        </p:txBody>
      </p:sp>
      <p:sp>
        <p:nvSpPr>
          <p:cNvPr id="16" name="矩形 15"/>
          <p:cNvSpPr/>
          <p:nvPr>
            <p:custDataLst>
              <p:tags r:id="rId8"/>
            </p:custDataLst>
          </p:nvPr>
        </p:nvSpPr>
        <p:spPr>
          <a:xfrm>
            <a:off x="952491" y="1968491"/>
            <a:ext cx="2286018" cy="2286018"/>
          </a:xfrm>
          <a:prstGeom prst="rect">
            <a:avLst/>
          </a:prstGeom>
          <a:noFill/>
          <a:ln w="34925">
            <a:solidFill>
              <a:srgbClr val="33333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bg1"/>
              </a:solidFill>
              <a:latin typeface="Arial" panose="020B0604020202020204" pitchFamily="34" charset="0"/>
              <a:ea typeface="微软雅黑" panose="020B0503020204020204" pitchFamily="34" charset="-122"/>
            </a:endParaRPr>
          </a:p>
        </p:txBody>
      </p:sp>
      <p:sp>
        <p:nvSpPr>
          <p:cNvPr id="18" name="文本框 17"/>
          <p:cNvSpPr txBox="1"/>
          <p:nvPr>
            <p:custDataLst>
              <p:tags r:id="rId9"/>
            </p:custDataLst>
          </p:nvPr>
        </p:nvSpPr>
        <p:spPr>
          <a:xfrm>
            <a:off x="1502370" y="2250733"/>
            <a:ext cx="1107996" cy="1753235"/>
          </a:xfrm>
          <a:prstGeom prst="rect">
            <a:avLst/>
          </a:prstGeom>
          <a:noFill/>
        </p:spPr>
        <p:txBody>
          <a:bodyPr vert="eaVert" wrap="square" rtlCol="0" anchor="ctr" anchorCtr="0">
            <a:normAutofit/>
          </a:bodyPr>
          <a:lstStyle/>
          <a:p>
            <a:pPr marL="0" indent="0" algn="dist">
              <a:lnSpc>
                <a:spcPct val="100000"/>
              </a:lnSpc>
              <a:spcBef>
                <a:spcPts val="0"/>
              </a:spcBef>
              <a:spcAft>
                <a:spcPts val="0"/>
              </a:spcAft>
              <a:buSzPct val="100000"/>
              <a:buNone/>
            </a:pPr>
            <a:r>
              <a:rPr lang="zh-CN" altLang="en-US" sz="6000" spc="200" dirty="0">
                <a:solidFill>
                  <a:srgbClr val="8F000B"/>
                </a:solidFill>
                <a:latin typeface="Arial" panose="020B0604020202020204" pitchFamily="34" charset="0"/>
                <a:ea typeface="汉仪旗黑-85S" panose="00020600040101010101" pitchFamily="18" charset="-122"/>
              </a:rPr>
              <a:t>目录</a:t>
            </a:r>
          </a:p>
        </p:txBody>
      </p:sp>
      <p:sp>
        <p:nvSpPr>
          <p:cNvPr id="13" name="文本框 29">
            <a:extLst>
              <a:ext uri="{FF2B5EF4-FFF2-40B4-BE49-F238E27FC236}">
                <a16:creationId xmlns:a16="http://schemas.microsoft.com/office/drawing/2014/main" id="{A0BABD82-816E-C148-A324-C4354073F65E}"/>
              </a:ext>
            </a:extLst>
          </p:cNvPr>
          <p:cNvSpPr txBox="1"/>
          <p:nvPr/>
        </p:nvSpPr>
        <p:spPr>
          <a:xfrm>
            <a:off x="5316397" y="3665773"/>
            <a:ext cx="5520690" cy="571500"/>
          </a:xfrm>
          <a:prstGeom prst="rect">
            <a:avLst/>
          </a:prstGeom>
          <a:noFill/>
        </p:spPr>
        <p:txBody>
          <a:bodyPr wrap="square" rtlCol="0" anchor="ctr" anchorCtr="0">
            <a:norm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spcBef>
                <a:spcPts val="0"/>
              </a:spcBef>
              <a:spcAft>
                <a:spcPts val="0"/>
              </a:spcAft>
              <a:buSzPct val="100000"/>
            </a:pPr>
            <a:r>
              <a:rPr lang="zh-CN" altLang="en-US" sz="2200" b="1" spc="200" dirty="0">
                <a:solidFill>
                  <a:srgbClr val="333333"/>
                </a:solidFill>
                <a:ea typeface="微软雅黑" panose="020B0503020204020204" pitchFamily="34" charset="-122"/>
              </a:rPr>
              <a:t>反序列化插入点思考与实际利用</a:t>
            </a:r>
          </a:p>
        </p:txBody>
      </p:sp>
    </p:spTree>
    <p:custDataLst>
      <p:tags r:id="rId1"/>
    </p:custDataLst>
    <p:extLst>
      <p:ext uri="{BB962C8B-B14F-4D97-AF65-F5344CB8AC3E}">
        <p14:creationId xmlns:p14="http://schemas.microsoft.com/office/powerpoint/2010/main" val="1628722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9110345" cy="682625"/>
          </a:xfrm>
        </p:spPr>
        <p:txBody>
          <a:bodyPr>
            <a:normAutofit/>
          </a:bodyPr>
          <a:lstStyle/>
          <a:p>
            <a:r>
              <a:rPr lang="en-US" altLang="zh-CN" spc="200" dirty="0">
                <a:latin typeface="Arial" panose="020B0604020202020204" pitchFamily="34" charset="0"/>
                <a:cs typeface="微软雅黑" panose="020B0503020204020204" pitchFamily="34" charset="-122"/>
                <a:sym typeface="+mn-ea"/>
              </a:rPr>
              <a:t>Apache.</a:t>
            </a:r>
            <a:r>
              <a:rPr lang="en" altLang="zh-CN" spc="200" dirty="0" err="1">
                <a:latin typeface="Arial" panose="020B0604020202020204" pitchFamily="34" charset="0"/>
              </a:rPr>
              <a:t>commons.collections</a:t>
            </a:r>
            <a:endParaRPr lang="en-US" altLang="zh-CN" spc="200" dirty="0">
              <a:latin typeface="Arial" panose="020B0604020202020204" pitchFamily="34" charset="0"/>
              <a:sym typeface="+mn-ea"/>
            </a:endParaRPr>
          </a:p>
        </p:txBody>
      </p:sp>
      <p:sp>
        <p:nvSpPr>
          <p:cNvPr id="4" name="矩形 3">
            <a:extLst>
              <a:ext uri="{FF2B5EF4-FFF2-40B4-BE49-F238E27FC236}">
                <a16:creationId xmlns:a16="http://schemas.microsoft.com/office/drawing/2014/main" id="{D22779B9-2320-1940-B82A-FB6CA67E6A5E}"/>
              </a:ext>
            </a:extLst>
          </p:cNvPr>
          <p:cNvSpPr/>
          <p:nvPr/>
        </p:nvSpPr>
        <p:spPr>
          <a:xfrm>
            <a:off x="1007326" y="1570068"/>
            <a:ext cx="10623395" cy="2308324"/>
          </a:xfrm>
          <a:prstGeom prst="rect">
            <a:avLst/>
          </a:prstGeom>
        </p:spPr>
        <p:txBody>
          <a:bodyPr wrap="square">
            <a:spAutoFit/>
          </a:bodyPr>
          <a:lstStyle/>
          <a:p>
            <a:r>
              <a:rPr kumimoji="1" lang="en" altLang="zh-CN" dirty="0"/>
              <a:t>Apache Commons Collections</a:t>
            </a:r>
            <a:r>
              <a:rPr kumimoji="1" lang="zh-CN" altLang="en-US" dirty="0"/>
              <a:t>扩展了</a:t>
            </a:r>
            <a:r>
              <a:rPr kumimoji="1" lang="en" altLang="zh-CN" dirty="0"/>
              <a:t>Java</a:t>
            </a:r>
            <a:r>
              <a:rPr kumimoji="1" lang="zh-CN" altLang="en-US" dirty="0"/>
              <a:t>标准库里的</a:t>
            </a:r>
            <a:r>
              <a:rPr kumimoji="1" lang="en" altLang="zh-CN" dirty="0"/>
              <a:t>Collection</a:t>
            </a:r>
            <a:r>
              <a:rPr kumimoji="1" lang="zh-CN" altLang="en-US" dirty="0"/>
              <a:t>结构的第三方基础库，它提供了很多强有力的数据结构类型并且实现了各种集合工具类。</a:t>
            </a:r>
            <a:endParaRPr kumimoji="1" lang="en-US" altLang="zh-CN" dirty="0"/>
          </a:p>
          <a:p>
            <a:endParaRPr kumimoji="1" lang="zh-CN" altLang="en-US" dirty="0"/>
          </a:p>
          <a:p>
            <a:r>
              <a:rPr kumimoji="1" lang="zh-CN" altLang="en-US" dirty="0"/>
              <a:t>尽管它的初衷是好的，但其中有一些代码不严谨，导致很多引用了这个库的</a:t>
            </a:r>
            <a:r>
              <a:rPr kumimoji="1" lang="en" altLang="zh-CN" dirty="0"/>
              <a:t>Java</a:t>
            </a:r>
            <a:r>
              <a:rPr kumimoji="1" lang="zh-CN" altLang="en-US" dirty="0"/>
              <a:t>应用程序</a:t>
            </a:r>
            <a:r>
              <a:rPr kumimoji="1" lang="en-US" altLang="zh-CN" dirty="0"/>
              <a:t>(</a:t>
            </a:r>
            <a:r>
              <a:rPr kumimoji="1" lang="zh-CN" altLang="en-US" dirty="0"/>
              <a:t>如</a:t>
            </a:r>
            <a:r>
              <a:rPr kumimoji="1" lang="en" altLang="zh-CN" dirty="0"/>
              <a:t>WebLogic</a:t>
            </a:r>
            <a:r>
              <a:rPr kumimoji="1" lang="zh-CN" altLang="en" dirty="0"/>
              <a:t>、</a:t>
            </a:r>
            <a:r>
              <a:rPr kumimoji="1" lang="en" altLang="zh-CN" dirty="0" err="1"/>
              <a:t>Websphere</a:t>
            </a:r>
            <a:r>
              <a:rPr kumimoji="1" lang="zh-CN" altLang="en" dirty="0"/>
              <a:t>、</a:t>
            </a:r>
            <a:r>
              <a:rPr kumimoji="1" lang="en" altLang="zh-CN" dirty="0" err="1"/>
              <a:t>Jboss</a:t>
            </a:r>
            <a:r>
              <a:rPr kumimoji="1" lang="zh-CN" altLang="en" dirty="0"/>
              <a:t>、</a:t>
            </a:r>
            <a:r>
              <a:rPr kumimoji="1" lang="en" altLang="zh-CN" dirty="0"/>
              <a:t>Jenkin</a:t>
            </a:r>
            <a:r>
              <a:rPr kumimoji="1" lang="zh-CN" altLang="en-US" dirty="0"/>
              <a:t>等</a:t>
            </a:r>
            <a:r>
              <a:rPr kumimoji="1" lang="en-US" altLang="zh-CN" dirty="0"/>
              <a:t>)</a:t>
            </a:r>
            <a:r>
              <a:rPr kumimoji="1" lang="zh-CN" altLang="en-US" dirty="0"/>
              <a:t>会产生</a:t>
            </a:r>
            <a:r>
              <a:rPr kumimoji="1" lang="en" altLang="zh-CN" dirty="0"/>
              <a:t>RCE</a:t>
            </a:r>
            <a:r>
              <a:rPr kumimoji="1" lang="zh-CN" altLang="en-US" dirty="0"/>
              <a:t>漏洞。</a:t>
            </a:r>
            <a:r>
              <a:rPr kumimoji="1" lang="en" altLang="zh-CN" dirty="0"/>
              <a:t>Apache Commons Collections</a:t>
            </a:r>
            <a:r>
              <a:rPr kumimoji="1" lang="zh-CN" altLang="en-US" dirty="0"/>
              <a:t>的漏洞最初在</a:t>
            </a:r>
            <a:r>
              <a:rPr kumimoji="1" lang="en-US" altLang="zh-CN" dirty="0"/>
              <a:t>2015</a:t>
            </a:r>
            <a:r>
              <a:rPr kumimoji="1" lang="zh-CN" altLang="en-US" dirty="0"/>
              <a:t>年</a:t>
            </a:r>
            <a:r>
              <a:rPr kumimoji="1" lang="en-US" altLang="zh-CN" dirty="0"/>
              <a:t>11</a:t>
            </a:r>
            <a:r>
              <a:rPr kumimoji="1" lang="zh-CN" altLang="en-US" dirty="0"/>
              <a:t>月</a:t>
            </a:r>
            <a:r>
              <a:rPr kumimoji="1" lang="en-US" altLang="zh-CN" dirty="0"/>
              <a:t>6</a:t>
            </a:r>
            <a:r>
              <a:rPr kumimoji="1" lang="zh-CN" altLang="en-US" dirty="0"/>
              <a:t>日被披露，危害面覆盖了大部分的</a:t>
            </a:r>
            <a:r>
              <a:rPr kumimoji="1" lang="en" altLang="zh-CN" dirty="0"/>
              <a:t>Web</a:t>
            </a:r>
            <a:r>
              <a:rPr kumimoji="1" lang="zh-CN" altLang="en-US" dirty="0"/>
              <a:t>中间件，影响十分深远，横扫了</a:t>
            </a:r>
            <a:r>
              <a:rPr kumimoji="1" lang="en" altLang="zh-CN" dirty="0"/>
              <a:t>WebLogic</a:t>
            </a:r>
            <a:r>
              <a:rPr kumimoji="1" lang="zh-CN" altLang="en" dirty="0"/>
              <a:t>、</a:t>
            </a:r>
            <a:r>
              <a:rPr kumimoji="1" lang="en" altLang="zh-CN" dirty="0"/>
              <a:t>WebSphere</a:t>
            </a:r>
            <a:r>
              <a:rPr kumimoji="1" lang="zh-CN" altLang="en" dirty="0"/>
              <a:t>、</a:t>
            </a:r>
            <a:r>
              <a:rPr kumimoji="1" lang="en" altLang="zh-CN" dirty="0"/>
              <a:t>JBoss</a:t>
            </a:r>
            <a:r>
              <a:rPr kumimoji="1" lang="zh-CN" altLang="en" dirty="0"/>
              <a:t>、</a:t>
            </a:r>
            <a:r>
              <a:rPr kumimoji="1" lang="en" altLang="zh-CN" dirty="0"/>
              <a:t>Jenkins</a:t>
            </a:r>
            <a:r>
              <a:rPr kumimoji="1" lang="zh-CN" altLang="en" dirty="0"/>
              <a:t>、</a:t>
            </a:r>
            <a:r>
              <a:rPr kumimoji="1" lang="en" altLang="zh-CN" dirty="0" err="1"/>
              <a:t>OpenNMS</a:t>
            </a:r>
            <a:r>
              <a:rPr kumimoji="1" lang="zh-CN" altLang="en-US" dirty="0"/>
              <a:t>的最新版。</a:t>
            </a:r>
            <a:endParaRPr kumimoji="1" lang="en-US" altLang="zh-CN" dirty="0"/>
          </a:p>
          <a:p>
            <a:r>
              <a:rPr kumimoji="1" lang="zh-CN" altLang="en-US" dirty="0"/>
              <a:t>也是最有影响力的</a:t>
            </a:r>
            <a:r>
              <a:rPr kumimoji="1" lang="en-US" altLang="zh-CN" dirty="0"/>
              <a:t>java</a:t>
            </a:r>
            <a:r>
              <a:rPr kumimoji="1" lang="zh-CN" altLang="en-US" dirty="0"/>
              <a:t>反序列化漏洞之一。</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4_1"/>
  <p:tag name="KSO_WM_UNIT_TEXT_SUBTYPE" val="a"/>
  <p:tag name="KSO_WM_UNIT_SUBTYPE" val="a"/>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57"/>
  <p:tag name="KSO_WM_UNIT_ID" val="custom20205357_6*i*1"/>
  <p:tag name="KSO_WM_UNIT_TYPE" val="i"/>
  <p:tag name="KSO_WM_UNIT_INDEX" val="1"/>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57"/>
  <p:tag name="KSO_WM_UNIT_ID" val="custom20205357_6*i*2"/>
  <p:tag name="KSO_WM_UNIT_TYPE" val="i"/>
  <p:tag name="KSO_WM_UNIT_INDEX" val="2"/>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目录"/>
  <p:tag name="KSO_WM_TEMPLATE_CATEGORY" val="custom"/>
  <p:tag name="KSO_WM_TEMPLATE_INDEX" val="20205357"/>
  <p:tag name="KSO_WM_UNIT_ID" val="custom20205357_6*a*1"/>
  <p:tag name="KSO_WM_DIAGRAM_GROUP_CODE" val="l1-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5357"/>
  <p:tag name="KSO_WM_SLIDE_ID" val="custom20205357_6"/>
</p:tagLst>
</file>

<file path=ppt/tags/tag15.xml><?xml version="1.0" encoding="utf-8"?>
<p:tagLst xmlns:a="http://schemas.openxmlformats.org/drawingml/2006/main" xmlns:r="http://schemas.openxmlformats.org/officeDocument/2006/relationships"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1_1"/>
  <p:tag name="KSO_WM_UNIT_TEXT_SUBTYPE" val="a"/>
  <p:tag name="KSO_WM_UNIT_SUBTYPE" val="a"/>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5357"/>
  <p:tag name="KSO_WM_UNIT_ID" val="custom20205357_6*l_h_i*1_2_1"/>
  <p:tag name="KSO_WM_UNIT_TEXT_FILL_FORE_SCHEMECOLOR_INDEX" val="5"/>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5357"/>
  <p:tag name="KSO_WM_UNIT_ID" val="custom20205357_6*l_h_i*1_3_1"/>
  <p:tag name="KSO_WM_UNIT_TEXT_FILL_FORE_SCHEMECOLOR_INDEX" val="5"/>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3_1"/>
  <p:tag name="KSO_WM_UNIT_TEXT_SUBTYPE" val="a"/>
  <p:tag name="KSO_WM_UNIT_SUBTYPE" val="a"/>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5357"/>
  <p:tag name="KSO_WM_UNIT_ID" val="custom20205357_6*l_h_i*1_4_1"/>
  <p:tag name="KSO_WM_UNIT_TEXT_FILL_FORE_SCHEMECOLOR_INDEX" val="5"/>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57"/>
  <p:tag name="KSO_WM_UNIT_ID" val="custom20205357_6*i*1"/>
  <p:tag name="KSO_WM_UNIT_TYPE" val="i"/>
  <p:tag name="KSO_WM_UNIT_INDEX" val="1"/>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57"/>
  <p:tag name="KSO_WM_UNIT_ID" val="custom20205357_6*i*2"/>
  <p:tag name="KSO_WM_UNIT_TYPE" val="i"/>
  <p:tag name="KSO_WM_UNIT_INDEX" val="2"/>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目录"/>
  <p:tag name="KSO_WM_TEMPLATE_CATEGORY" val="custom"/>
  <p:tag name="KSO_WM_TEMPLATE_INDEX" val="20205357"/>
  <p:tag name="KSO_WM_UNIT_ID" val="custom20205357_6*a*1"/>
  <p:tag name="KSO_WM_DIAGRAM_GROUP_CODE" val="l1-1"/>
  <p:tag name="KSO_WM_UNIT_TEXT_FILL_FORE_SCHEMECOLOR_INDEX" val="14"/>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5357"/>
  <p:tag name="KSO_WM_SLIDE_ID" val="custom20205357_6"/>
</p:tagLst>
</file>

<file path=ppt/tags/tag24.xml><?xml version="1.0" encoding="utf-8"?>
<p:tagLst xmlns:a="http://schemas.openxmlformats.org/drawingml/2006/main" xmlns:r="http://schemas.openxmlformats.org/officeDocument/2006/relationships"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1_1"/>
  <p:tag name="KSO_WM_UNIT_TEXT_SUBTYPE" val="a"/>
  <p:tag name="KSO_WM_UNIT_SUBTYPE" val="a"/>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5357"/>
  <p:tag name="KSO_WM_UNIT_ID" val="custom20205357_6*l_h_i*1_2_1"/>
  <p:tag name="KSO_WM_UNIT_TEXT_FILL_FORE_SCHEMECOLOR_INDEX" val="5"/>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5357"/>
  <p:tag name="KSO_WM_UNIT_ID" val="custom20205357_6*l_h_i*1_3_1"/>
  <p:tag name="KSO_WM_UNIT_TEXT_FILL_FORE_SCHEMECOLOR_INDEX" val="5"/>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3_1"/>
  <p:tag name="KSO_WM_UNIT_TEXT_SUBTYPE" val="a"/>
  <p:tag name="KSO_WM_UNIT_SUBTYPE" val="a"/>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5357"/>
  <p:tag name="KSO_WM_UNIT_ID" val="custom20205357_6*l_h_i*1_4_1"/>
  <p:tag name="KSO_WM_UNIT_TEXT_FILL_FORE_SCHEMECOLOR_INDEX" val="5"/>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57"/>
  <p:tag name="KSO_WM_UNIT_ID" val="custom20205357_6*i*1"/>
  <p:tag name="KSO_WM_UNIT_TYPE" val="i"/>
  <p:tag name="KSO_WM_UNIT_INDEX" val="1"/>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57"/>
  <p:tag name="KSO_WM_UNIT_ID" val="custom20205357_6*i*2"/>
  <p:tag name="KSO_WM_UNIT_TYPE" val="i"/>
  <p:tag name="KSO_WM_UNIT_INDEX" val="2"/>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目录"/>
  <p:tag name="KSO_WM_TEMPLATE_CATEGORY" val="custom"/>
  <p:tag name="KSO_WM_TEMPLATE_INDEX" val="20205357"/>
  <p:tag name="KSO_WM_UNIT_ID" val="custom20205357_6*a*1"/>
  <p:tag name="KSO_WM_DIAGRAM_GROUP_CODE" val="l1-1"/>
  <p:tag name="KSO_WM_UNIT_TEXT_FILL_FORE_SCHEMECOLOR_INDEX" val="14"/>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5357"/>
  <p:tag name="KSO_WM_SLIDE_ID" val="custom20205357_6"/>
</p:tagLst>
</file>

<file path=ppt/tags/tag5.xml><?xml version="1.0" encoding="utf-8"?>
<p:tagLst xmlns:a="http://schemas.openxmlformats.org/drawingml/2006/main" xmlns:r="http://schemas.openxmlformats.org/officeDocument/2006/relationships"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1_1"/>
  <p:tag name="KSO_WM_UNIT_TEXT_SUBTYPE" val="a"/>
  <p:tag name="KSO_WM_UNIT_SUBTYPE" val="a"/>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5357"/>
  <p:tag name="KSO_WM_UNIT_ID" val="custom20205357_6*l_h_i*1_2_1"/>
  <p:tag name="KSO_WM_UNIT_TEXT_FILL_FORE_SCHEMECOLOR_INDEX" val="5"/>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5357"/>
  <p:tag name="KSO_WM_UNIT_ID" val="custom20205357_6*l_h_i*1_3_1"/>
  <p:tag name="KSO_WM_UNIT_TEXT_FILL_FORE_SCHEMECOLOR_INDEX" val="5"/>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3_1"/>
  <p:tag name="KSO_WM_UNIT_TEXT_SUBTYPE" val="a"/>
  <p:tag name="KSO_WM_UNIT_SUBTYPE" val="a"/>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5357"/>
  <p:tag name="KSO_WM_UNIT_ID" val="custom20205357_6*l_h_i*1_4_1"/>
  <p:tag name="KSO_WM_UNIT_TEXT_FILL_FORE_SCHEMECOLOR_INDEX" val="5"/>
  <p:tag name="KSO_WM_UNIT_TEXT_FILL_TYPE" val="1"/>
  <p:tag name="KSO_WM_UNIT_USESOURCEFORMAT_APPLY" val="1"/>
</p:tagLst>
</file>

<file path=ppt/theme/theme1.xml><?xml version="1.0" encoding="utf-8"?>
<a:theme xmlns:a="http://schemas.openxmlformats.org/drawingml/2006/main" name="第一PPT，www.1ppt.com">
  <a:themeElements>
    <a:clrScheme name="北京大学">
      <a:dk1>
        <a:srgbClr val="333333"/>
      </a:dk1>
      <a:lt1>
        <a:srgbClr val="FFFFFF"/>
      </a:lt1>
      <a:dk2>
        <a:srgbClr val="538135"/>
      </a:dk2>
      <a:lt2>
        <a:srgbClr val="538135"/>
      </a:lt2>
      <a:accent1>
        <a:srgbClr val="8F000B"/>
      </a:accent1>
      <a:accent2>
        <a:srgbClr val="700005"/>
      </a:accent2>
      <a:accent3>
        <a:srgbClr val="AC0000"/>
      </a:accent3>
      <a:accent4>
        <a:srgbClr val="538135"/>
      </a:accent4>
      <a:accent5>
        <a:srgbClr val="538135"/>
      </a:accent5>
      <a:accent6>
        <a:srgbClr val="538135"/>
      </a:accent6>
      <a:hlink>
        <a:srgbClr val="538135"/>
      </a:hlink>
      <a:folHlink>
        <a:srgbClr val="53813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北京大学">
      <a:dk1>
        <a:srgbClr val="333333"/>
      </a:dk1>
      <a:lt1>
        <a:srgbClr val="FFFFFF"/>
      </a:lt1>
      <a:dk2>
        <a:srgbClr val="538135"/>
      </a:dk2>
      <a:lt2>
        <a:srgbClr val="538135"/>
      </a:lt2>
      <a:accent1>
        <a:srgbClr val="8F000B"/>
      </a:accent1>
      <a:accent2>
        <a:srgbClr val="700005"/>
      </a:accent2>
      <a:accent3>
        <a:srgbClr val="AC0000"/>
      </a:accent3>
      <a:accent4>
        <a:srgbClr val="538135"/>
      </a:accent4>
      <a:accent5>
        <a:srgbClr val="538135"/>
      </a:accent5>
      <a:accent6>
        <a:srgbClr val="538135"/>
      </a:accent6>
      <a:hlink>
        <a:srgbClr val="538135"/>
      </a:hlink>
      <a:folHlink>
        <a:srgbClr val="53813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2608</Words>
  <Application>Microsoft Macintosh PowerPoint</Application>
  <PresentationFormat>宽屏</PresentationFormat>
  <Paragraphs>166</Paragraphs>
  <Slides>31</Slides>
  <Notes>31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31</vt:i4>
      </vt:variant>
    </vt:vector>
  </HeadingPairs>
  <TitlesOfParts>
    <vt:vector size="39" baseType="lpstr">
      <vt:lpstr>华文细黑</vt:lpstr>
      <vt:lpstr>微软雅黑</vt:lpstr>
      <vt:lpstr>Lato</vt:lpstr>
      <vt:lpstr>Arial</vt:lpstr>
      <vt:lpstr>Calibri</vt:lpstr>
      <vt:lpstr>Calibri Light</vt:lpstr>
      <vt:lpstr>第一PPT，www.1ppt.com</vt:lpstr>
      <vt:lpstr>1_第一PPT，www.1ppt.com</vt:lpstr>
      <vt:lpstr>PowerPoint 演示文稿</vt:lpstr>
      <vt:lpstr>PowerPoint 演示文稿</vt:lpstr>
      <vt:lpstr>java反射机制</vt:lpstr>
      <vt:lpstr>java反射机制</vt:lpstr>
      <vt:lpstr>Java命令执行的常用类——Runtime</vt:lpstr>
      <vt:lpstr>Java反序列化介绍</vt:lpstr>
      <vt:lpstr>Readobject()方法</vt:lpstr>
      <vt:lpstr>PowerPoint 演示文稿</vt:lpstr>
      <vt:lpstr>Apache.commons.collections</vt:lpstr>
      <vt:lpstr>Transform</vt:lpstr>
      <vt:lpstr>InvokerTransformer</vt:lpstr>
      <vt:lpstr>利用InvokerTransformer命令执行</vt:lpstr>
      <vt:lpstr>构造链的开始</vt:lpstr>
      <vt:lpstr>调链雏形显现</vt:lpstr>
      <vt:lpstr>链——ChainedTransformer</vt:lpstr>
      <vt:lpstr>链——ChainedTransformer</vt:lpstr>
      <vt:lpstr>链需要触发——TransformedMap</vt:lpstr>
      <vt:lpstr>链需要触发——TransformedMap</vt:lpstr>
      <vt:lpstr>完美的AnnotationInvocationHandler</vt:lpstr>
      <vt:lpstr>应用思路</vt:lpstr>
      <vt:lpstr>修复</vt:lpstr>
      <vt:lpstr>PowerPoint 演示文稿</vt:lpstr>
      <vt:lpstr>序列化数据的发现</vt:lpstr>
      <vt:lpstr>Jenkins利用</vt:lpstr>
      <vt:lpstr>Jenkins利用</vt:lpstr>
      <vt:lpstr>Jenkins利用</vt:lpstr>
      <vt:lpstr>Jenkins利用</vt:lpstr>
      <vt:lpstr>weblogic利用——CVE-2015-4852</vt:lpstr>
      <vt:lpstr>weblogic利用——CVE-2015-4852</vt:lpstr>
      <vt:lpstr>渗透测试中的使用</vt:lpstr>
      <vt:lpstr>PowerPoint 演示文稿</vt:lpstr>
    </vt:vector>
  </TitlesOfParts>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Romanov TS</cp:lastModifiedBy>
  <cp:revision>1545</cp:revision>
  <dcterms:created xsi:type="dcterms:W3CDTF">2016-04-18T02:22:00Z</dcterms:created>
  <dcterms:modified xsi:type="dcterms:W3CDTF">2021-02-22T06:39:06Z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